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63" r:id="rId3"/>
    <p:sldId id="272" r:id="rId4"/>
    <p:sldId id="268" r:id="rId5"/>
    <p:sldId id="265" r:id="rId6"/>
    <p:sldId id="266" r:id="rId7"/>
    <p:sldId id="267" r:id="rId8"/>
    <p:sldId id="269" r:id="rId9"/>
    <p:sldId id="270" r:id="rId10"/>
    <p:sldId id="271" r:id="rId11"/>
    <p:sldId id="258" r:id="rId12"/>
    <p:sldId id="259" r:id="rId13"/>
    <p:sldId id="273" r:id="rId14"/>
    <p:sldId id="260" r:id="rId15"/>
    <p:sldId id="261" r:id="rId16"/>
    <p:sldId id="279" r:id="rId17"/>
    <p:sldId id="275" r:id="rId18"/>
    <p:sldId id="274" r:id="rId19"/>
    <p:sldId id="323" r:id="rId20"/>
    <p:sldId id="277" r:id="rId21"/>
    <p:sldId id="278" r:id="rId22"/>
    <p:sldId id="262" r:id="rId23"/>
    <p:sldId id="280" r:id="rId24"/>
    <p:sldId id="313" r:id="rId25"/>
    <p:sldId id="314" r:id="rId26"/>
    <p:sldId id="281" r:id="rId27"/>
    <p:sldId id="282" r:id="rId28"/>
    <p:sldId id="310" r:id="rId29"/>
    <p:sldId id="283" r:id="rId30"/>
    <p:sldId id="284" r:id="rId31"/>
    <p:sldId id="285" r:id="rId32"/>
    <p:sldId id="287" r:id="rId33"/>
    <p:sldId id="288" r:id="rId34"/>
    <p:sldId id="289" r:id="rId35"/>
    <p:sldId id="290" r:id="rId36"/>
    <p:sldId id="291" r:id="rId37"/>
    <p:sldId id="295" r:id="rId38"/>
    <p:sldId id="309" r:id="rId39"/>
    <p:sldId id="296" r:id="rId40"/>
    <p:sldId id="293" r:id="rId41"/>
    <p:sldId id="311" r:id="rId42"/>
    <p:sldId id="299" r:id="rId43"/>
    <p:sldId id="300" r:id="rId44"/>
    <p:sldId id="301" r:id="rId45"/>
    <p:sldId id="292" r:id="rId46"/>
    <p:sldId id="324" r:id="rId47"/>
    <p:sldId id="297" r:id="rId48"/>
    <p:sldId id="312" r:id="rId49"/>
    <p:sldId id="298" r:id="rId50"/>
    <p:sldId id="294" r:id="rId51"/>
    <p:sldId id="302" r:id="rId52"/>
    <p:sldId id="303" r:id="rId53"/>
    <p:sldId id="304" r:id="rId54"/>
    <p:sldId id="305" r:id="rId55"/>
    <p:sldId id="306" r:id="rId56"/>
    <p:sldId id="307" r:id="rId57"/>
    <p:sldId id="308" r:id="rId58"/>
    <p:sldId id="316" r:id="rId59"/>
    <p:sldId id="315" r:id="rId60"/>
    <p:sldId id="257" r:id="rId61"/>
    <p:sldId id="317" r:id="rId62"/>
    <p:sldId id="318" r:id="rId63"/>
    <p:sldId id="319" r:id="rId64"/>
    <p:sldId id="321" r:id="rId65"/>
    <p:sldId id="322" r:id="rId66"/>
    <p:sldId id="32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h Phuong Hoai" initials="DPH" lastIdx="5" clrIdx="0">
    <p:extLst>
      <p:ext uri="{19B8F6BF-5375-455C-9EA6-DF929625EA0E}">
        <p15:presenceInfo xmlns:p15="http://schemas.microsoft.com/office/powerpoint/2012/main" userId="c8676b4a38586b69" providerId="Windows Live"/>
      </p:ext>
    </p:extLst>
  </p:cmAuthor>
  <p:cmAuthor id="2" name="Kj Bùi" initials="KB" lastIdx="1" clrIdx="1">
    <p:extLst>
      <p:ext uri="{19B8F6BF-5375-455C-9EA6-DF929625EA0E}">
        <p15:presenceInfo xmlns:p15="http://schemas.microsoft.com/office/powerpoint/2012/main" userId="0467916b6d375e60" providerId="Windows Live"/>
      </p:ext>
    </p:extLst>
  </p:cmAuthor>
  <p:cmAuthor id="3" name="Van Tri Truong" initials="VTT" lastIdx="6" clrIdx="2">
    <p:extLst>
      <p:ext uri="{19B8F6BF-5375-455C-9EA6-DF929625EA0E}">
        <p15:presenceInfo xmlns:p15="http://schemas.microsoft.com/office/powerpoint/2012/main" userId="074dd363113322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84381" autoAdjust="0"/>
  </p:normalViewPr>
  <p:slideViewPr>
    <p:cSldViewPr snapToGrid="0">
      <p:cViewPr varScale="1">
        <p:scale>
          <a:sx n="63" d="100"/>
          <a:sy n="63" d="100"/>
        </p:scale>
        <p:origin x="3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4301A-BCA3-41C9-A562-4068A5E6438B}" type="datetimeFigureOut">
              <a:rPr lang="en-US" smtClean="0"/>
              <a:t>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A34AC-3BA8-424E-98F5-430251708AB5}" type="slidenum">
              <a:rPr lang="en-US" smtClean="0"/>
              <a:t>‹#›</a:t>
            </a:fld>
            <a:endParaRPr lang="en-US"/>
          </a:p>
        </p:txBody>
      </p:sp>
    </p:spTree>
    <p:extLst>
      <p:ext uri="{BB962C8B-B14F-4D97-AF65-F5344CB8AC3E}">
        <p14:creationId xmlns:p14="http://schemas.microsoft.com/office/powerpoint/2010/main" val="77046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Chấn thương tủy sống nghiêm trọng có thể gây ra một chấn thương chấn động của tủy sống gọi là hội chứng sốc cột sống.</a:t>
            </a:r>
          </a:p>
          <a:p>
            <a:pPr marL="0" marR="0" indent="0" algn="l" defTabSz="914400" rtl="0" eaLnBrk="1" fontAlgn="auto" latinLnBrk="0" hangingPunct="1">
              <a:lnSpc>
                <a:spcPct val="100000"/>
              </a:lnSpc>
              <a:spcBef>
                <a:spcPts val="0"/>
              </a:spcBef>
              <a:spcAft>
                <a:spcPts val="0"/>
              </a:spcAft>
              <a:buClrTx/>
              <a:buSzTx/>
              <a:buFontTx/>
              <a:buNone/>
              <a:tabLst/>
              <a:defRPr/>
            </a:pPr>
            <a:endParaRPr lang="vi-VN" dirty="0" smtClean="0"/>
          </a:p>
        </p:txBody>
      </p:sp>
      <p:sp>
        <p:nvSpPr>
          <p:cNvPr id="4" name="Slide Number Placeholder 3"/>
          <p:cNvSpPr>
            <a:spLocks noGrp="1"/>
          </p:cNvSpPr>
          <p:nvPr>
            <p:ph type="sldNum" sz="quarter" idx="10"/>
          </p:nvPr>
        </p:nvSpPr>
        <p:spPr/>
        <p:txBody>
          <a:bodyPr/>
          <a:lstStyle/>
          <a:p>
            <a:fld id="{86DA34AC-3BA8-424E-98F5-430251708AB5}" type="slidenum">
              <a:rPr lang="en-US" smtClean="0"/>
              <a:t>13</a:t>
            </a:fld>
            <a:endParaRPr lang="en-US"/>
          </a:p>
        </p:txBody>
      </p:sp>
    </p:spTree>
    <p:extLst>
      <p:ext uri="{BB962C8B-B14F-4D97-AF65-F5344CB8AC3E}">
        <p14:creationId xmlns:p14="http://schemas.microsoft.com/office/powerpoint/2010/main" val="4241136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6DC86BB-7516-4C71-9E7B-61B9F239BADE}" type="datetimeFigureOut">
              <a:rPr lang="en-US" smtClean="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2838391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DC86BB-7516-4C71-9E7B-61B9F239BADE}" type="datetimeFigureOut">
              <a:rPr lang="en-US" smtClean="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205578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DC86BB-7516-4C71-9E7B-61B9F239BADE}" type="datetimeFigureOut">
              <a:rPr lang="en-US" smtClean="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267039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DC86BB-7516-4C71-9E7B-61B9F239BADE}" type="datetimeFigureOut">
              <a:rPr lang="en-US" smtClean="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889569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DC86BB-7516-4C71-9E7B-61B9F239BADE}" type="datetimeFigureOut">
              <a:rPr lang="en-US" smtClean="0"/>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4110351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DC86BB-7516-4C71-9E7B-61B9F239BADE}" type="datetimeFigureOut">
              <a:rPr lang="en-US" smtClean="0"/>
              <a:t>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113988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DC86BB-7516-4C71-9E7B-61B9F239BADE}" type="datetimeFigureOut">
              <a:rPr lang="en-US" smtClean="0"/>
              <a:t>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82229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DC86BB-7516-4C71-9E7B-61B9F239BADE}" type="datetimeFigureOut">
              <a:rPr lang="en-US" smtClean="0"/>
              <a:t>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181806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DC86BB-7516-4C71-9E7B-61B9F239BADE}" type="datetimeFigureOut">
              <a:rPr lang="en-US" smtClean="0"/>
              <a:t>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390099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DC86BB-7516-4C71-9E7B-61B9F239BADE}" type="datetimeFigureOut">
              <a:rPr lang="en-US" smtClean="0"/>
              <a:t>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3018393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DC86BB-7516-4C71-9E7B-61B9F239BADE}" type="datetimeFigureOut">
              <a:rPr lang="en-US" smtClean="0"/>
              <a:t>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4D5AD-F41A-4BE3-B772-DBDCB90E321C}" type="slidenum">
              <a:rPr lang="en-US" smtClean="0"/>
              <a:t>‹#›</a:t>
            </a:fld>
            <a:endParaRPr lang="en-US"/>
          </a:p>
        </p:txBody>
      </p:sp>
    </p:spTree>
    <p:extLst>
      <p:ext uri="{BB962C8B-B14F-4D97-AF65-F5344CB8AC3E}">
        <p14:creationId xmlns:p14="http://schemas.microsoft.com/office/powerpoint/2010/main" val="1953794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DC86BB-7516-4C71-9E7B-61B9F239BADE}" type="datetimeFigureOut">
              <a:rPr lang="en-US" smtClean="0"/>
              <a:t>3/1/2020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4D5AD-F41A-4BE3-B772-DBDCB90E321C}" type="slidenum">
              <a:rPr lang="en-US" smtClean="0"/>
              <a:t>‹#›</a:t>
            </a:fld>
            <a:endParaRPr lang="en-US"/>
          </a:p>
        </p:txBody>
      </p:sp>
    </p:spTree>
    <p:extLst>
      <p:ext uri="{BB962C8B-B14F-4D97-AF65-F5344CB8AC3E}">
        <p14:creationId xmlns:p14="http://schemas.microsoft.com/office/powerpoint/2010/main" val="2032756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medscape.com/answers/824380-176179/what-is-spinal-shock-syndrom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gif"/><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11782" y="1222499"/>
            <a:ext cx="7453745" cy="1494972"/>
          </a:xfrm>
        </p:spPr>
        <p:txBody>
          <a:bodyPr>
            <a:normAutofit fontScale="90000"/>
          </a:bodyPr>
          <a:lstStyle/>
          <a:p>
            <a:r>
              <a:rPr lang="en-US" b="1" dirty="0" err="1">
                <a:solidFill>
                  <a:srgbClr val="C00000"/>
                </a:solidFill>
                <a:latin typeface="Times New Roman" panose="02020603050405020304" pitchFamily="18" charset="0"/>
              </a:rPr>
              <a:t>Chấn</a:t>
            </a:r>
            <a:r>
              <a:rPr lang="en-US" b="1" dirty="0">
                <a:solidFill>
                  <a:srgbClr val="C00000"/>
                </a:solidFill>
                <a:latin typeface="Times New Roman" panose="02020603050405020304" pitchFamily="18" charset="0"/>
              </a:rPr>
              <a:t> </a:t>
            </a:r>
            <a:r>
              <a:rPr lang="en-US" b="1" dirty="0" err="1">
                <a:solidFill>
                  <a:srgbClr val="C00000"/>
                </a:solidFill>
                <a:latin typeface="Times New Roman" panose="02020603050405020304" pitchFamily="18" charset="0"/>
              </a:rPr>
              <a:t>thương</a:t>
            </a:r>
            <a:r>
              <a:rPr lang="en-US" b="1" dirty="0">
                <a:solidFill>
                  <a:srgbClr val="C00000"/>
                </a:solidFill>
                <a:latin typeface="Times New Roman" panose="02020603050405020304" pitchFamily="18" charset="0"/>
              </a:rPr>
              <a:t> </a:t>
            </a:r>
            <a:r>
              <a:rPr lang="en-US" b="1" dirty="0" err="1">
                <a:solidFill>
                  <a:srgbClr val="C00000"/>
                </a:solidFill>
                <a:latin typeface="Times New Roman" panose="02020603050405020304" pitchFamily="18" charset="0"/>
              </a:rPr>
              <a:t>cột</a:t>
            </a:r>
            <a:r>
              <a:rPr lang="en-US" b="1" dirty="0">
                <a:solidFill>
                  <a:srgbClr val="C00000"/>
                </a:solidFill>
                <a:latin typeface="Times New Roman" panose="02020603050405020304" pitchFamily="18" charset="0"/>
              </a:rPr>
              <a:t> </a:t>
            </a:r>
            <a:r>
              <a:rPr lang="en-US" b="1" dirty="0" err="1">
                <a:solidFill>
                  <a:srgbClr val="C00000"/>
                </a:solidFill>
              </a:rPr>
              <a:t>sống</a:t>
            </a:r>
            <a:r>
              <a:rPr lang="en-US" b="1" dirty="0">
                <a:solidFill>
                  <a:srgbClr val="C00000"/>
                </a:solidFill>
              </a:rPr>
              <a:t> </a:t>
            </a:r>
            <a:r>
              <a:rPr lang="en-US" b="1" dirty="0" err="1">
                <a:solidFill>
                  <a:srgbClr val="C00000"/>
                </a:solidFill>
              </a:rPr>
              <a:t>ngực</a:t>
            </a:r>
            <a:r>
              <a:rPr lang="en-US" b="1" dirty="0">
                <a:solidFill>
                  <a:srgbClr val="C00000"/>
                </a:solidFill>
              </a:rPr>
              <a:t> - </a:t>
            </a:r>
            <a:r>
              <a:rPr lang="en-US" b="1" dirty="0" err="1">
                <a:solidFill>
                  <a:srgbClr val="C00000"/>
                </a:solidFill>
              </a:rPr>
              <a:t>thắt</a:t>
            </a:r>
            <a:r>
              <a:rPr lang="en-US" b="1" dirty="0">
                <a:solidFill>
                  <a:srgbClr val="C00000"/>
                </a:solidFill>
              </a:rPr>
              <a:t> </a:t>
            </a:r>
            <a:r>
              <a:rPr lang="en-US" b="1" dirty="0" err="1">
                <a:solidFill>
                  <a:srgbClr val="C00000"/>
                </a:solidFill>
              </a:rPr>
              <a:t>lưng</a:t>
            </a:r>
            <a:endParaRPr lang="en-US" b="1" dirty="0">
              <a:solidFill>
                <a:srgbClr val="C00000"/>
              </a:solidFill>
            </a:endParaRPr>
          </a:p>
        </p:txBody>
      </p:sp>
      <p:sp>
        <p:nvSpPr>
          <p:cNvPr id="3" name="Subtitle 2"/>
          <p:cNvSpPr>
            <a:spLocks noGrp="1"/>
          </p:cNvSpPr>
          <p:nvPr>
            <p:ph type="subTitle" idx="1"/>
          </p:nvPr>
        </p:nvSpPr>
        <p:spPr>
          <a:xfrm>
            <a:off x="2687392" y="4468969"/>
            <a:ext cx="9504608" cy="1097923"/>
          </a:xfrm>
        </p:spPr>
        <p:txBody>
          <a:bodyPr>
            <a:normAutofit fontScale="92500" lnSpcReduction="20000"/>
          </a:bodyPr>
          <a:lstStyle/>
          <a:p>
            <a:pPr algn="r"/>
            <a:r>
              <a:rPr lang="en-US" dirty="0" err="1"/>
              <a:t>Nhóm</a:t>
            </a:r>
            <a:r>
              <a:rPr lang="en-US" dirty="0"/>
              <a:t> </a:t>
            </a:r>
            <a:r>
              <a:rPr lang="en-US" dirty="0" err="1" smtClean="0"/>
              <a:t>thực</a:t>
            </a:r>
            <a:r>
              <a:rPr lang="en-US" dirty="0" smtClean="0"/>
              <a:t> </a:t>
            </a:r>
            <a:r>
              <a:rPr lang="en-US" dirty="0" err="1" smtClean="0"/>
              <a:t>hiện</a:t>
            </a:r>
            <a:r>
              <a:rPr lang="en-US" dirty="0" smtClean="0"/>
              <a:t>: </a:t>
            </a:r>
            <a:r>
              <a:rPr lang="en-US" dirty="0"/>
              <a:t>Bùi </a:t>
            </a:r>
            <a:r>
              <a:rPr lang="en-US" dirty="0" err="1"/>
              <a:t>Công</a:t>
            </a:r>
            <a:r>
              <a:rPr lang="en-US" dirty="0"/>
              <a:t> </a:t>
            </a:r>
            <a:r>
              <a:rPr lang="en-US" dirty="0" err="1"/>
              <a:t>Lê</a:t>
            </a:r>
            <a:r>
              <a:rPr lang="en-US" dirty="0"/>
              <a:t> </a:t>
            </a:r>
            <a:r>
              <a:rPr lang="en-US" dirty="0" err="1"/>
              <a:t>Kha</a:t>
            </a:r>
            <a:r>
              <a:rPr lang="en-US" dirty="0"/>
              <a:t>, </a:t>
            </a:r>
            <a:r>
              <a:rPr lang="en-US" dirty="0" err="1"/>
              <a:t>Phạm</a:t>
            </a:r>
            <a:r>
              <a:rPr lang="en-US" dirty="0"/>
              <a:t> </a:t>
            </a:r>
            <a:r>
              <a:rPr lang="en-US" dirty="0" err="1"/>
              <a:t>Nguyên</a:t>
            </a:r>
            <a:r>
              <a:rPr lang="en-US" dirty="0"/>
              <a:t> </a:t>
            </a:r>
            <a:r>
              <a:rPr lang="en-US" dirty="0" err="1"/>
              <a:t>Tiến</a:t>
            </a:r>
            <a:endParaRPr lang="en-US" dirty="0"/>
          </a:p>
          <a:p>
            <a:pPr algn="r"/>
            <a:r>
              <a:rPr lang="en-US" dirty="0" err="1"/>
              <a:t>Đinh</a:t>
            </a:r>
            <a:r>
              <a:rPr lang="en-US" dirty="0"/>
              <a:t> </a:t>
            </a:r>
            <a:r>
              <a:rPr lang="en-US" dirty="0" err="1"/>
              <a:t>Thị</a:t>
            </a:r>
            <a:r>
              <a:rPr lang="en-US" dirty="0"/>
              <a:t> </a:t>
            </a:r>
            <a:r>
              <a:rPr lang="en-US" dirty="0" err="1"/>
              <a:t>Phương</a:t>
            </a:r>
            <a:r>
              <a:rPr lang="en-US" dirty="0"/>
              <a:t> </a:t>
            </a:r>
            <a:r>
              <a:rPr lang="en-US" dirty="0" err="1"/>
              <a:t>Hoài</a:t>
            </a:r>
            <a:r>
              <a:rPr lang="en-US" dirty="0"/>
              <a:t>, </a:t>
            </a:r>
            <a:r>
              <a:rPr lang="en-US" dirty="0" err="1"/>
              <a:t>Nguyễn</a:t>
            </a:r>
            <a:r>
              <a:rPr lang="en-US" dirty="0"/>
              <a:t> </a:t>
            </a:r>
            <a:r>
              <a:rPr lang="en-US" dirty="0" err="1"/>
              <a:t>Thanh</a:t>
            </a:r>
            <a:r>
              <a:rPr lang="en-US" dirty="0"/>
              <a:t> Minh.</a:t>
            </a:r>
          </a:p>
          <a:p>
            <a:pPr algn="r"/>
            <a:r>
              <a:rPr lang="en-US" dirty="0" err="1"/>
              <a:t>Khoa</a:t>
            </a:r>
            <a:r>
              <a:rPr lang="en-US" dirty="0"/>
              <a:t> </a:t>
            </a:r>
            <a:r>
              <a:rPr lang="en-US" dirty="0" err="1"/>
              <a:t>Ngoại</a:t>
            </a:r>
            <a:r>
              <a:rPr lang="en-US" dirty="0"/>
              <a:t> </a:t>
            </a:r>
            <a:r>
              <a:rPr lang="en-US" dirty="0" err="1"/>
              <a:t>tiết</a:t>
            </a:r>
            <a:r>
              <a:rPr lang="en-US" dirty="0"/>
              <a:t> </a:t>
            </a:r>
            <a:r>
              <a:rPr lang="en-US" dirty="0" err="1"/>
              <a:t>niệu</a:t>
            </a:r>
            <a:r>
              <a:rPr lang="en-US" dirty="0"/>
              <a:t> – </a:t>
            </a:r>
            <a:r>
              <a:rPr lang="en-US" dirty="0" err="1"/>
              <a:t>thần</a:t>
            </a:r>
            <a:r>
              <a:rPr lang="en-US" dirty="0"/>
              <a:t> </a:t>
            </a:r>
            <a:r>
              <a:rPr lang="en-US" dirty="0" err="1"/>
              <a:t>kinh</a:t>
            </a:r>
            <a:r>
              <a:rPr lang="en-US" dirty="0"/>
              <a:t>, </a:t>
            </a:r>
            <a:r>
              <a:rPr lang="en-US" dirty="0" err="1" smtClean="0"/>
              <a:t>Bệnh</a:t>
            </a:r>
            <a:r>
              <a:rPr lang="en-US" dirty="0" smtClean="0"/>
              <a:t> </a:t>
            </a:r>
            <a:r>
              <a:rPr lang="en-US" dirty="0" err="1" smtClean="0"/>
              <a:t>viện</a:t>
            </a:r>
            <a:r>
              <a:rPr lang="en-US" dirty="0" smtClean="0"/>
              <a:t> </a:t>
            </a:r>
            <a:r>
              <a:rPr lang="en-US" dirty="0" err="1"/>
              <a:t>T</a:t>
            </a:r>
            <a:r>
              <a:rPr lang="en-US" dirty="0" err="1" smtClean="0"/>
              <a:t>rường</a:t>
            </a:r>
            <a:r>
              <a:rPr lang="en-US" dirty="0" smtClean="0"/>
              <a:t> </a:t>
            </a:r>
            <a:r>
              <a:rPr lang="en-US" dirty="0" err="1"/>
              <a:t>Đại</a:t>
            </a:r>
            <a:r>
              <a:rPr lang="en-US" dirty="0"/>
              <a:t> </a:t>
            </a:r>
            <a:r>
              <a:rPr lang="en-US" dirty="0" err="1"/>
              <a:t>Học</a:t>
            </a:r>
            <a:r>
              <a:rPr lang="en-US" dirty="0"/>
              <a:t> Y </a:t>
            </a:r>
            <a:r>
              <a:rPr lang="en-US" dirty="0" err="1"/>
              <a:t>Dược</a:t>
            </a:r>
            <a:r>
              <a:rPr lang="en-US" dirty="0"/>
              <a:t> </a:t>
            </a:r>
            <a:r>
              <a:rPr lang="en-US" dirty="0" err="1"/>
              <a:t>Huế</a:t>
            </a:r>
            <a:endParaRPr lang="en-US" dirty="0"/>
          </a:p>
          <a:p>
            <a:endParaRPr lang="en-US" dirty="0"/>
          </a:p>
        </p:txBody>
      </p:sp>
    </p:spTree>
    <p:extLst>
      <p:ext uri="{BB962C8B-B14F-4D97-AF65-F5344CB8AC3E}">
        <p14:creationId xmlns:p14="http://schemas.microsoft.com/office/powerpoint/2010/main" val="4171756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9454"/>
            <a:ext cx="10515600" cy="1325563"/>
          </a:xfrm>
        </p:spPr>
        <p:txBody>
          <a:bodyPr/>
          <a:lstStyle/>
          <a:p>
            <a:r>
              <a:rPr lang="en-US" b="1" dirty="0" err="1"/>
              <a:t>Bỏ</a:t>
            </a:r>
            <a:r>
              <a:rPr lang="en-US" b="1" dirty="0"/>
              <a:t> </a:t>
            </a:r>
            <a:r>
              <a:rPr lang="en-US" b="1" dirty="0" err="1"/>
              <a:t>sót</a:t>
            </a:r>
            <a:r>
              <a:rPr lang="en-US" b="1" dirty="0"/>
              <a:t> </a:t>
            </a:r>
            <a:r>
              <a:rPr lang="en-US" b="1" dirty="0" err="1"/>
              <a:t>chấn</a:t>
            </a:r>
            <a:r>
              <a:rPr lang="en-US" b="1" dirty="0"/>
              <a:t> </a:t>
            </a:r>
            <a:r>
              <a:rPr lang="en-US" b="1" dirty="0" err="1"/>
              <a:t>thương</a:t>
            </a:r>
            <a:r>
              <a:rPr lang="en-US" b="1" dirty="0"/>
              <a:t> </a:t>
            </a:r>
            <a:r>
              <a:rPr lang="en-US" b="1" dirty="0" err="1"/>
              <a:t>cột</a:t>
            </a:r>
            <a:r>
              <a:rPr lang="en-US" b="1" dirty="0"/>
              <a:t> </a:t>
            </a:r>
            <a:r>
              <a:rPr lang="en-US" b="1" dirty="0" err="1"/>
              <a:t>sống</a:t>
            </a:r>
            <a:endParaRPr lang="en-US" b="1" dirty="0"/>
          </a:p>
        </p:txBody>
      </p:sp>
      <p:sp>
        <p:nvSpPr>
          <p:cNvPr id="3" name="Content Placeholder 2"/>
          <p:cNvSpPr>
            <a:spLocks noGrp="1"/>
          </p:cNvSpPr>
          <p:nvPr>
            <p:ph idx="1"/>
          </p:nvPr>
        </p:nvSpPr>
        <p:spPr>
          <a:xfrm>
            <a:off x="567744" y="1465017"/>
            <a:ext cx="10515600" cy="4351338"/>
          </a:xfrm>
        </p:spPr>
        <p:txBody>
          <a:bodyPr/>
          <a:lstStyle/>
          <a:p>
            <a:pPr>
              <a:buFontTx/>
              <a:buChar char="-"/>
            </a:pPr>
            <a:r>
              <a:rPr lang="en-US" dirty="0" err="1"/>
              <a:t>Nhiều</a:t>
            </a:r>
            <a:r>
              <a:rPr lang="en-US" dirty="0"/>
              <a:t> </a:t>
            </a:r>
            <a:r>
              <a:rPr lang="en-US" dirty="0" err="1"/>
              <a:t>chấn</a:t>
            </a:r>
            <a:r>
              <a:rPr lang="en-US" dirty="0"/>
              <a:t> </a:t>
            </a:r>
            <a:r>
              <a:rPr lang="en-US" dirty="0" err="1"/>
              <a:t>thương</a:t>
            </a:r>
            <a:r>
              <a:rPr lang="en-US" dirty="0"/>
              <a:t> </a:t>
            </a:r>
            <a:r>
              <a:rPr lang="en-US" dirty="0" err="1"/>
              <a:t>khác</a:t>
            </a:r>
            <a:r>
              <a:rPr lang="en-US" dirty="0"/>
              <a:t> </a:t>
            </a:r>
            <a:r>
              <a:rPr lang="en-US" dirty="0" err="1"/>
              <a:t>kèm</a:t>
            </a:r>
            <a:r>
              <a:rPr lang="en-US" dirty="0"/>
              <a:t> </a:t>
            </a:r>
            <a:r>
              <a:rPr lang="en-US" dirty="0" err="1"/>
              <a:t>theo.</a:t>
            </a:r>
            <a:endParaRPr lang="en-US" dirty="0"/>
          </a:p>
          <a:p>
            <a:pPr>
              <a:buFontTx/>
              <a:buChar char="-"/>
            </a:pPr>
            <a:r>
              <a:rPr lang="en-US" dirty="0" err="1"/>
              <a:t>Mức</a:t>
            </a:r>
            <a:r>
              <a:rPr lang="en-US" dirty="0"/>
              <a:t> </a:t>
            </a:r>
            <a:r>
              <a:rPr lang="en-US" dirty="0" err="1"/>
              <a:t>độ</a:t>
            </a:r>
            <a:r>
              <a:rPr lang="en-US" dirty="0"/>
              <a:t> </a:t>
            </a:r>
            <a:r>
              <a:rPr lang="en-US" dirty="0" err="1"/>
              <a:t>nghi</a:t>
            </a:r>
            <a:r>
              <a:rPr lang="en-US" dirty="0"/>
              <a:t> </a:t>
            </a:r>
            <a:r>
              <a:rPr lang="en-US" dirty="0" err="1"/>
              <a:t>ngờ</a:t>
            </a:r>
            <a:r>
              <a:rPr lang="en-US" dirty="0"/>
              <a:t> </a:t>
            </a:r>
            <a:r>
              <a:rPr lang="en-US" dirty="0" err="1"/>
              <a:t>thấp</a:t>
            </a:r>
            <a:r>
              <a:rPr lang="en-US" dirty="0"/>
              <a:t>.</a:t>
            </a:r>
          </a:p>
          <a:p>
            <a:pPr>
              <a:buFontTx/>
              <a:buChar char="-"/>
            </a:pPr>
            <a:r>
              <a:rPr lang="en-US" dirty="0" err="1"/>
              <a:t>Tình</a:t>
            </a:r>
            <a:r>
              <a:rPr lang="en-US" dirty="0"/>
              <a:t> </a:t>
            </a:r>
            <a:r>
              <a:rPr lang="en-US" dirty="0" err="1"/>
              <a:t>trạng</a:t>
            </a:r>
            <a:r>
              <a:rPr lang="en-US" dirty="0"/>
              <a:t> say </a:t>
            </a:r>
            <a:r>
              <a:rPr lang="en-US" dirty="0" err="1"/>
              <a:t>xỉn</a:t>
            </a:r>
            <a:r>
              <a:rPr lang="en-US" dirty="0"/>
              <a:t>/ </a:t>
            </a:r>
            <a:r>
              <a:rPr lang="en-US" dirty="0" err="1"/>
              <a:t>bất</a:t>
            </a:r>
            <a:r>
              <a:rPr lang="en-US" dirty="0"/>
              <a:t> </a:t>
            </a:r>
            <a:r>
              <a:rPr lang="en-US" dirty="0" err="1"/>
              <a:t>tỉnh</a:t>
            </a:r>
            <a:r>
              <a:rPr lang="en-US" dirty="0"/>
              <a:t>.</a:t>
            </a:r>
          </a:p>
          <a:p>
            <a:pPr>
              <a:buFontTx/>
              <a:buChar char="-"/>
            </a:pPr>
            <a:r>
              <a:rPr lang="en-US" dirty="0" err="1"/>
              <a:t>Thất</a:t>
            </a:r>
            <a:r>
              <a:rPr lang="en-US" dirty="0"/>
              <a:t> </a:t>
            </a:r>
            <a:r>
              <a:rPr lang="en-US" dirty="0" err="1"/>
              <a:t>bại</a:t>
            </a:r>
            <a:r>
              <a:rPr lang="en-US" dirty="0"/>
              <a:t> </a:t>
            </a:r>
            <a:r>
              <a:rPr lang="en-US" dirty="0" err="1"/>
              <a:t>trong</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xét</a:t>
            </a:r>
            <a:r>
              <a:rPr lang="en-US" dirty="0"/>
              <a:t> </a:t>
            </a:r>
            <a:r>
              <a:rPr lang="en-US" dirty="0" err="1"/>
              <a:t>nghiệm</a:t>
            </a:r>
            <a:r>
              <a:rPr lang="en-US" dirty="0"/>
              <a:t> </a:t>
            </a:r>
            <a:r>
              <a:rPr lang="en-US" dirty="0" err="1"/>
              <a:t>hình</a:t>
            </a:r>
            <a:r>
              <a:rPr lang="en-US" dirty="0"/>
              <a:t> </a:t>
            </a:r>
            <a:r>
              <a:rPr lang="en-US" dirty="0" err="1"/>
              <a:t>ảnh</a:t>
            </a:r>
            <a:r>
              <a:rPr lang="en-US" dirty="0"/>
              <a:t> </a:t>
            </a:r>
            <a:r>
              <a:rPr lang="en-US" dirty="0" err="1"/>
              <a:t>học</a:t>
            </a:r>
            <a:r>
              <a:rPr lang="en-US" dirty="0"/>
              <a:t> </a:t>
            </a:r>
            <a:r>
              <a:rPr lang="en-US" dirty="0" err="1"/>
              <a:t>thích</a:t>
            </a:r>
            <a:r>
              <a:rPr lang="en-US" dirty="0"/>
              <a:t> </a:t>
            </a:r>
            <a:r>
              <a:rPr lang="en-US" dirty="0" err="1"/>
              <a:t>hợp</a:t>
            </a:r>
            <a:r>
              <a:rPr lang="en-US" dirty="0"/>
              <a:t>.</a:t>
            </a:r>
          </a:p>
          <a:p>
            <a:pPr>
              <a:buFontTx/>
              <a:buChar char="-"/>
            </a:pPr>
            <a:r>
              <a:rPr lang="en-US" dirty="0" err="1"/>
              <a:t>Đọc</a:t>
            </a:r>
            <a:r>
              <a:rPr lang="en-US" dirty="0"/>
              <a:t> </a:t>
            </a:r>
            <a:r>
              <a:rPr lang="en-US" dirty="0" err="1"/>
              <a:t>phim</a:t>
            </a:r>
            <a:r>
              <a:rPr lang="en-US" dirty="0"/>
              <a:t> </a:t>
            </a:r>
            <a:r>
              <a:rPr lang="en-US" dirty="0" err="1"/>
              <a:t>Xquang</a:t>
            </a:r>
            <a:r>
              <a:rPr lang="en-US" dirty="0"/>
              <a:t> </a:t>
            </a:r>
            <a:r>
              <a:rPr lang="en-US" dirty="0" err="1"/>
              <a:t>sót</a:t>
            </a:r>
            <a:r>
              <a:rPr lang="en-US" dirty="0"/>
              <a:t>.</a:t>
            </a:r>
          </a:p>
          <a:p>
            <a:pPr marL="0" indent="0">
              <a:buNone/>
            </a:pPr>
            <a:r>
              <a:rPr lang="en-US" dirty="0">
                <a:solidFill>
                  <a:schemeClr val="accent1">
                    <a:lumMod val="75000"/>
                  </a:schemeClr>
                </a:solidFill>
              </a:rPr>
              <a:t>T</a:t>
            </a:r>
            <a:r>
              <a:rPr lang="vi-VN" dirty="0">
                <a:solidFill>
                  <a:schemeClr val="accent1">
                    <a:lumMod val="75000"/>
                  </a:schemeClr>
                </a:solidFill>
              </a:rPr>
              <a:t>ỷ lệ các chấn thương bị bỏ sót của cột sống ngực đã được báo cáo là cao tới 20%, đặc biệt là ở những người bị chấn thương </a:t>
            </a:r>
            <a:r>
              <a:rPr lang="en-US" dirty="0" err="1">
                <a:solidFill>
                  <a:schemeClr val="accent1">
                    <a:lumMod val="75000"/>
                  </a:schemeClr>
                </a:solidFill>
              </a:rPr>
              <a:t>kín</a:t>
            </a:r>
            <a:r>
              <a:rPr lang="vi-VN" dirty="0">
                <a:solidFill>
                  <a:schemeClr val="accent1">
                    <a:lumMod val="75000"/>
                  </a:schemeClr>
                </a:solidFill>
              </a:rPr>
              <a:t> năng lượng cao và thay đổi trạng thái tâm thần.</a:t>
            </a:r>
            <a:r>
              <a:rPr lang="en-US" dirty="0">
                <a:solidFill>
                  <a:schemeClr val="accent1">
                    <a:lumMod val="75000"/>
                  </a:schemeClr>
                </a:solidFill>
              </a:rPr>
              <a:t> </a:t>
            </a:r>
            <a:r>
              <a:rPr lang="en-US" baseline="30000" dirty="0">
                <a:solidFill>
                  <a:schemeClr val="accent1">
                    <a:lumMod val="75000"/>
                  </a:schemeClr>
                </a:solidFill>
              </a:rPr>
              <a:t>[1]</a:t>
            </a:r>
            <a:endParaRPr lang="en-US" dirty="0">
              <a:solidFill>
                <a:schemeClr val="accent1">
                  <a:lumMod val="75000"/>
                </a:schemeClr>
              </a:solidFill>
            </a:endParaRPr>
          </a:p>
          <a:p>
            <a:pPr>
              <a:buFontTx/>
              <a:buChar char="-"/>
            </a:pPr>
            <a:endParaRPr lang="en-US" dirty="0"/>
          </a:p>
        </p:txBody>
      </p:sp>
      <p:sp>
        <p:nvSpPr>
          <p:cNvPr id="4" name="TextBox 3"/>
          <p:cNvSpPr txBox="1"/>
          <p:nvPr/>
        </p:nvSpPr>
        <p:spPr>
          <a:xfrm>
            <a:off x="386367" y="6027313"/>
            <a:ext cx="10413642" cy="369332"/>
          </a:xfrm>
          <a:prstGeom prst="rect">
            <a:avLst/>
          </a:prstGeom>
          <a:noFill/>
        </p:spPr>
        <p:txBody>
          <a:bodyPr wrap="square" rtlCol="0">
            <a:spAutoFit/>
          </a:bodyPr>
          <a:lstStyle/>
          <a:p>
            <a:r>
              <a:rPr lang="en-US" dirty="0">
                <a:solidFill>
                  <a:schemeClr val="accent2">
                    <a:lumMod val="75000"/>
                  </a:schemeClr>
                </a:solidFill>
              </a:rPr>
              <a:t>1. Keene JS. Radiographic evaluation of thoracolumbar fractures. </a:t>
            </a:r>
            <a:r>
              <a:rPr lang="en-US" dirty="0" err="1">
                <a:solidFill>
                  <a:schemeClr val="accent2">
                    <a:lumMod val="75000"/>
                  </a:schemeClr>
                </a:solidFill>
              </a:rPr>
              <a:t>Clin</a:t>
            </a:r>
            <a:r>
              <a:rPr lang="en-US" dirty="0">
                <a:solidFill>
                  <a:schemeClr val="accent2">
                    <a:lumMod val="75000"/>
                  </a:schemeClr>
                </a:solidFill>
              </a:rPr>
              <a:t> </a:t>
            </a:r>
            <a:r>
              <a:rPr lang="en-US" dirty="0" err="1">
                <a:solidFill>
                  <a:schemeClr val="accent2">
                    <a:lumMod val="75000"/>
                  </a:schemeClr>
                </a:solidFill>
              </a:rPr>
              <a:t>Orthop</a:t>
            </a:r>
            <a:r>
              <a:rPr lang="en-US" dirty="0">
                <a:solidFill>
                  <a:schemeClr val="accent2">
                    <a:lumMod val="75000"/>
                  </a:schemeClr>
                </a:solidFill>
              </a:rPr>
              <a:t> </a:t>
            </a:r>
            <a:r>
              <a:rPr lang="en-US" dirty="0" err="1">
                <a:solidFill>
                  <a:schemeClr val="accent2">
                    <a:lumMod val="75000"/>
                  </a:schemeClr>
                </a:solidFill>
              </a:rPr>
              <a:t>Relat</a:t>
            </a:r>
            <a:r>
              <a:rPr lang="en-US" dirty="0">
                <a:solidFill>
                  <a:schemeClr val="accent2">
                    <a:lumMod val="75000"/>
                  </a:schemeClr>
                </a:solidFill>
              </a:rPr>
              <a:t> Res. 1984;189:58–64.</a:t>
            </a:r>
          </a:p>
        </p:txBody>
      </p:sp>
    </p:spTree>
    <p:extLst>
      <p:ext uri="{BB962C8B-B14F-4D97-AF65-F5344CB8AC3E}">
        <p14:creationId xmlns:p14="http://schemas.microsoft.com/office/powerpoint/2010/main" val="327022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20" y="0"/>
            <a:ext cx="10515600" cy="1325563"/>
          </a:xfrm>
        </p:spPr>
        <p:txBody>
          <a:bodyPr/>
          <a:lstStyle/>
          <a:p>
            <a:r>
              <a:rPr lang="en-US" b="1" dirty="0"/>
              <a:t>5. </a:t>
            </a:r>
            <a:r>
              <a:rPr lang="en-US" b="1" dirty="0" err="1"/>
              <a:t>Cách</a:t>
            </a:r>
            <a:r>
              <a:rPr lang="en-US" b="1" dirty="0"/>
              <a:t> </a:t>
            </a:r>
            <a:r>
              <a:rPr lang="en-US" b="1" dirty="0" err="1"/>
              <a:t>tiếp</a:t>
            </a:r>
            <a:r>
              <a:rPr lang="en-US" b="1" dirty="0"/>
              <a:t> </a:t>
            </a:r>
            <a:r>
              <a:rPr lang="en-US" b="1" dirty="0" err="1"/>
              <a:t>cận</a:t>
            </a:r>
            <a:endParaRPr lang="en-US" b="1" dirty="0"/>
          </a:p>
        </p:txBody>
      </p:sp>
      <p:sp>
        <p:nvSpPr>
          <p:cNvPr id="3" name="Content Placeholder 2"/>
          <p:cNvSpPr>
            <a:spLocks noGrp="1"/>
          </p:cNvSpPr>
          <p:nvPr>
            <p:ph idx="1"/>
          </p:nvPr>
        </p:nvSpPr>
        <p:spPr>
          <a:xfrm>
            <a:off x="155620" y="1426380"/>
            <a:ext cx="6116391" cy="4351338"/>
          </a:xfrm>
        </p:spPr>
        <p:txBody>
          <a:bodyPr/>
          <a:lstStyle/>
          <a:p>
            <a:r>
              <a:rPr lang="en-US" dirty="0" err="1">
                <a:solidFill>
                  <a:srgbClr val="FF0000"/>
                </a:solidFill>
              </a:rPr>
              <a:t>Sơ</a:t>
            </a:r>
            <a:r>
              <a:rPr lang="en-US" dirty="0">
                <a:solidFill>
                  <a:srgbClr val="FF0000"/>
                </a:solidFill>
              </a:rPr>
              <a:t> </a:t>
            </a:r>
            <a:r>
              <a:rPr lang="en-US" dirty="0" err="1">
                <a:solidFill>
                  <a:srgbClr val="FF0000"/>
                </a:solidFill>
              </a:rPr>
              <a:t>cứu</a:t>
            </a:r>
            <a:r>
              <a:rPr lang="en-US" dirty="0">
                <a:solidFill>
                  <a:srgbClr val="FF0000"/>
                </a:solidFill>
              </a:rPr>
              <a:t> ban </a:t>
            </a:r>
            <a:r>
              <a:rPr lang="en-US" dirty="0" err="1">
                <a:solidFill>
                  <a:srgbClr val="FF0000"/>
                </a:solidFill>
              </a:rPr>
              <a:t>đầu</a:t>
            </a:r>
            <a:endParaRPr lang="en-US" dirty="0">
              <a:solidFill>
                <a:srgbClr val="FF0000"/>
              </a:solidFill>
            </a:endParaRPr>
          </a:p>
          <a:p>
            <a:pPr>
              <a:buFontTx/>
              <a:buChar char="-"/>
            </a:pPr>
            <a:r>
              <a:rPr lang="en-US" b="1" dirty="0" err="1"/>
              <a:t>Bất</a:t>
            </a:r>
            <a:r>
              <a:rPr lang="en-US" b="1" dirty="0"/>
              <a:t> </a:t>
            </a:r>
            <a:r>
              <a:rPr lang="en-US" b="1" dirty="0" err="1"/>
              <a:t>động</a:t>
            </a:r>
            <a:r>
              <a:rPr lang="en-US" b="1" dirty="0"/>
              <a:t> </a:t>
            </a:r>
            <a:r>
              <a:rPr lang="en-US" b="1" dirty="0" err="1"/>
              <a:t>vững</a:t>
            </a:r>
            <a:r>
              <a:rPr lang="en-US" b="1" dirty="0"/>
              <a:t> </a:t>
            </a:r>
            <a:r>
              <a:rPr lang="en-US" b="1" dirty="0" err="1"/>
              <a:t>chắc</a:t>
            </a:r>
            <a:r>
              <a:rPr lang="en-US" b="1" dirty="0"/>
              <a:t>: </a:t>
            </a:r>
            <a:r>
              <a:rPr lang="en-US" dirty="0" err="1"/>
              <a:t>nẹp</a:t>
            </a:r>
            <a:r>
              <a:rPr lang="en-US" dirty="0"/>
              <a:t> </a:t>
            </a:r>
            <a:r>
              <a:rPr lang="en-US" dirty="0" err="1"/>
              <a:t>cổ</a:t>
            </a:r>
            <a:r>
              <a:rPr lang="en-US" dirty="0"/>
              <a:t>, </a:t>
            </a:r>
            <a:r>
              <a:rPr lang="en-US" dirty="0" err="1"/>
              <a:t>cán</a:t>
            </a:r>
            <a:r>
              <a:rPr lang="en-US" dirty="0"/>
              <a:t> </a:t>
            </a:r>
            <a:r>
              <a:rPr lang="en-US" dirty="0" err="1"/>
              <a:t>bằng</a:t>
            </a:r>
            <a:r>
              <a:rPr lang="en-US" dirty="0"/>
              <a:t> </a:t>
            </a:r>
            <a:r>
              <a:rPr lang="en-US" dirty="0" err="1"/>
              <a:t>ván</a:t>
            </a:r>
            <a:r>
              <a:rPr lang="en-US" dirty="0"/>
              <a:t> </a:t>
            </a:r>
            <a:r>
              <a:rPr lang="en-US" dirty="0" err="1"/>
              <a:t>cứng</a:t>
            </a:r>
            <a:r>
              <a:rPr lang="en-US" dirty="0"/>
              <a:t>, </a:t>
            </a:r>
            <a:r>
              <a:rPr lang="en-US" dirty="0" err="1"/>
              <a:t>chèn</a:t>
            </a:r>
            <a:r>
              <a:rPr lang="en-US" dirty="0"/>
              <a:t> </a:t>
            </a:r>
            <a:r>
              <a:rPr lang="en-US" dirty="0" err="1"/>
              <a:t>bao</a:t>
            </a:r>
            <a:r>
              <a:rPr lang="en-US" dirty="0"/>
              <a:t> </a:t>
            </a:r>
            <a:r>
              <a:rPr lang="en-US" dirty="0" err="1"/>
              <a:t>cát</a:t>
            </a:r>
            <a:r>
              <a:rPr lang="en-US" dirty="0"/>
              <a:t> 2 </a:t>
            </a:r>
            <a:r>
              <a:rPr lang="en-US" dirty="0" err="1"/>
              <a:t>bên</a:t>
            </a:r>
            <a:r>
              <a:rPr lang="en-US" dirty="0"/>
              <a:t> </a:t>
            </a:r>
            <a:r>
              <a:rPr lang="en-US" dirty="0" err="1"/>
              <a:t>cổ</a:t>
            </a:r>
            <a:r>
              <a:rPr lang="en-US" dirty="0"/>
              <a:t>, </a:t>
            </a:r>
            <a:r>
              <a:rPr lang="en-US" dirty="0" err="1"/>
              <a:t>cố</a:t>
            </a:r>
            <a:r>
              <a:rPr lang="en-US" dirty="0"/>
              <a:t> </a:t>
            </a:r>
            <a:r>
              <a:rPr lang="en-US" dirty="0" err="1"/>
              <a:t>định</a:t>
            </a:r>
            <a:r>
              <a:rPr lang="en-US" dirty="0"/>
              <a:t> </a:t>
            </a:r>
            <a:r>
              <a:rPr lang="en-US" dirty="0" err="1"/>
              <a:t>chặt</a:t>
            </a:r>
            <a:r>
              <a:rPr lang="en-US" dirty="0"/>
              <a:t>, </a:t>
            </a:r>
            <a:r>
              <a:rPr lang="en-US" dirty="0" err="1"/>
              <a:t>tránh</a:t>
            </a:r>
            <a:r>
              <a:rPr lang="en-US" dirty="0"/>
              <a:t> </a:t>
            </a:r>
            <a:r>
              <a:rPr lang="en-US" dirty="0" err="1"/>
              <a:t>để</a:t>
            </a:r>
            <a:r>
              <a:rPr lang="en-US" dirty="0"/>
              <a:t> </a:t>
            </a:r>
            <a:r>
              <a:rPr lang="en-US" dirty="0" err="1"/>
              <a:t>rớt</a:t>
            </a:r>
            <a:r>
              <a:rPr lang="en-US" dirty="0"/>
              <a:t> </a:t>
            </a:r>
            <a:r>
              <a:rPr lang="en-US" dirty="0" err="1"/>
              <a:t>bệnh</a:t>
            </a:r>
            <a:r>
              <a:rPr lang="en-US" dirty="0"/>
              <a:t> </a:t>
            </a:r>
            <a:r>
              <a:rPr lang="en-US" dirty="0" err="1"/>
              <a:t>nhân</a:t>
            </a:r>
            <a:r>
              <a:rPr lang="en-US" dirty="0"/>
              <a:t>.</a:t>
            </a:r>
          </a:p>
          <a:p>
            <a:pPr>
              <a:buFontTx/>
              <a:buChar char="-"/>
            </a:pPr>
            <a:r>
              <a:rPr lang="en-US" b="1" dirty="0" err="1"/>
              <a:t>Bảo</a:t>
            </a:r>
            <a:r>
              <a:rPr lang="en-US" b="1" dirty="0"/>
              <a:t> </a:t>
            </a:r>
            <a:r>
              <a:rPr lang="en-US" b="1" dirty="0" err="1"/>
              <a:t>đảm</a:t>
            </a:r>
            <a:r>
              <a:rPr lang="en-US" b="1" dirty="0"/>
              <a:t> </a:t>
            </a:r>
            <a:r>
              <a:rPr lang="en-US" b="1" dirty="0" err="1"/>
              <a:t>thông</a:t>
            </a:r>
            <a:r>
              <a:rPr lang="en-US" b="1" dirty="0"/>
              <a:t> </a:t>
            </a:r>
            <a:r>
              <a:rPr lang="en-US" b="1" dirty="0" err="1"/>
              <a:t>khí</a:t>
            </a:r>
            <a:r>
              <a:rPr lang="en-US" b="1" dirty="0"/>
              <a:t> </a:t>
            </a:r>
            <a:r>
              <a:rPr lang="en-US" b="1" dirty="0" err="1"/>
              <a:t>và</a:t>
            </a:r>
            <a:r>
              <a:rPr lang="en-US" b="1" dirty="0"/>
              <a:t> </a:t>
            </a:r>
            <a:r>
              <a:rPr lang="en-US" b="1" dirty="0" err="1"/>
              <a:t>tránh</a:t>
            </a:r>
            <a:r>
              <a:rPr lang="en-US" b="1" dirty="0"/>
              <a:t> </a:t>
            </a:r>
            <a:r>
              <a:rPr lang="en-US" b="1" dirty="0" err="1"/>
              <a:t>mất</a:t>
            </a:r>
            <a:r>
              <a:rPr lang="en-US" b="1" dirty="0"/>
              <a:t> </a:t>
            </a:r>
            <a:r>
              <a:rPr lang="en-US" b="1" dirty="0" err="1"/>
              <a:t>nhiều</a:t>
            </a:r>
            <a:r>
              <a:rPr lang="en-US" b="1" dirty="0"/>
              <a:t> </a:t>
            </a:r>
            <a:r>
              <a:rPr lang="en-US" b="1" dirty="0" err="1"/>
              <a:t>máu</a:t>
            </a:r>
            <a:endParaRPr lang="en-US" b="1" dirty="0"/>
          </a:p>
          <a:p>
            <a:pPr marL="0" indent="0">
              <a:buNone/>
            </a:pPr>
            <a:r>
              <a:rPr lang="en-US" dirty="0"/>
              <a:t>- </a:t>
            </a:r>
            <a:r>
              <a:rPr lang="en-US" b="1" dirty="0" err="1"/>
              <a:t>Chuyển</a:t>
            </a:r>
            <a:r>
              <a:rPr lang="en-US" b="1" dirty="0"/>
              <a:t> </a:t>
            </a:r>
            <a:r>
              <a:rPr lang="en-US" b="1" dirty="0" err="1"/>
              <a:t>bệnh</a:t>
            </a:r>
            <a:r>
              <a:rPr lang="en-US" b="1" dirty="0"/>
              <a:t> </a:t>
            </a:r>
            <a:r>
              <a:rPr lang="en-US" b="1" dirty="0" err="1"/>
              <a:t>nhân</a:t>
            </a:r>
            <a:r>
              <a:rPr lang="en-US" dirty="0"/>
              <a:t> </a:t>
            </a:r>
            <a:r>
              <a:rPr lang="en-US" dirty="0" err="1"/>
              <a:t>nhanh</a:t>
            </a:r>
            <a:r>
              <a:rPr lang="en-US" dirty="0"/>
              <a:t> </a:t>
            </a:r>
            <a:r>
              <a:rPr lang="en-US" dirty="0" err="1"/>
              <a:t>chóng</a:t>
            </a:r>
            <a:r>
              <a:rPr lang="en-US" dirty="0"/>
              <a:t> </a:t>
            </a:r>
            <a:r>
              <a:rPr lang="en-US" dirty="0" err="1"/>
              <a:t>và</a:t>
            </a:r>
            <a:r>
              <a:rPr lang="en-US" dirty="0"/>
              <a:t> an </a:t>
            </a:r>
            <a:r>
              <a:rPr lang="en-US" dirty="0" err="1"/>
              <a:t>toàn</a:t>
            </a:r>
            <a:r>
              <a:rPr lang="en-US" dirty="0"/>
              <a:t> </a:t>
            </a:r>
            <a:r>
              <a:rPr lang="en-US" dirty="0" err="1"/>
              <a:t>tới</a:t>
            </a:r>
            <a:r>
              <a:rPr lang="en-US" dirty="0"/>
              <a:t> </a:t>
            </a:r>
            <a:r>
              <a:rPr lang="en-US" dirty="0" err="1"/>
              <a:t>cơ</a:t>
            </a:r>
            <a:r>
              <a:rPr lang="en-US" dirty="0"/>
              <a:t> </a:t>
            </a:r>
            <a:r>
              <a:rPr lang="en-US" dirty="0" err="1"/>
              <a:t>sơ</a:t>
            </a:r>
            <a:r>
              <a:rPr lang="en-US" dirty="0"/>
              <a:t> y </a:t>
            </a:r>
            <a:r>
              <a:rPr lang="en-US" dirty="0" err="1"/>
              <a:t>tế</a:t>
            </a:r>
            <a:r>
              <a:rPr lang="en-US" dirty="0"/>
              <a:t> </a:t>
            </a:r>
            <a:r>
              <a:rPr lang="en-US" dirty="0" err="1"/>
              <a:t>gần</a:t>
            </a:r>
            <a:r>
              <a:rPr lang="en-US" dirty="0"/>
              <a:t> </a:t>
            </a:r>
            <a:r>
              <a:rPr lang="en-US" dirty="0" err="1"/>
              <a:t>nhất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5283" t="8451" r="17550" b="38216"/>
          <a:stretch/>
        </p:blipFill>
        <p:spPr>
          <a:xfrm>
            <a:off x="8637430" y="0"/>
            <a:ext cx="3554570" cy="3657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3609975"/>
            <a:ext cx="4876800" cy="3248025"/>
          </a:xfrm>
          <a:prstGeom prst="rect">
            <a:avLst/>
          </a:prstGeom>
        </p:spPr>
      </p:pic>
    </p:spTree>
    <p:extLst>
      <p:ext uri="{BB962C8B-B14F-4D97-AF65-F5344CB8AC3E}">
        <p14:creationId xmlns:p14="http://schemas.microsoft.com/office/powerpoint/2010/main" val="216412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076" y="631065"/>
            <a:ext cx="4983051" cy="4592861"/>
          </a:xfrm>
        </p:spPr>
        <p:txBody>
          <a:bodyPr/>
          <a:lstStyle/>
          <a:p>
            <a:r>
              <a:rPr lang="en-US" dirty="0" err="1">
                <a:solidFill>
                  <a:srgbClr val="FF0000"/>
                </a:solidFill>
              </a:rPr>
              <a:t>Tại</a:t>
            </a:r>
            <a:r>
              <a:rPr lang="en-US" dirty="0">
                <a:solidFill>
                  <a:srgbClr val="FF0000"/>
                </a:solidFill>
              </a:rPr>
              <a:t> </a:t>
            </a:r>
            <a:r>
              <a:rPr lang="en-US" dirty="0" err="1">
                <a:solidFill>
                  <a:srgbClr val="FF0000"/>
                </a:solidFill>
              </a:rPr>
              <a:t>phòng</a:t>
            </a:r>
            <a:r>
              <a:rPr lang="en-US" dirty="0">
                <a:solidFill>
                  <a:srgbClr val="FF0000"/>
                </a:solidFill>
              </a:rPr>
              <a:t> </a:t>
            </a:r>
            <a:r>
              <a:rPr lang="en-US" dirty="0" err="1">
                <a:solidFill>
                  <a:srgbClr val="FF0000"/>
                </a:solidFill>
              </a:rPr>
              <a:t>cấp</a:t>
            </a:r>
            <a:r>
              <a:rPr lang="en-US" dirty="0">
                <a:solidFill>
                  <a:srgbClr val="FF0000"/>
                </a:solidFill>
              </a:rPr>
              <a:t> </a:t>
            </a:r>
            <a:r>
              <a:rPr lang="en-US" dirty="0" err="1">
                <a:solidFill>
                  <a:srgbClr val="FF0000"/>
                </a:solidFill>
              </a:rPr>
              <a:t>cứu</a:t>
            </a:r>
            <a:endParaRPr lang="en-US" dirty="0">
              <a:solidFill>
                <a:srgbClr val="FF0000"/>
              </a:solidFill>
            </a:endParaRPr>
          </a:p>
          <a:p>
            <a:pPr marL="0" indent="0">
              <a:buNone/>
            </a:pPr>
            <a:r>
              <a:rPr lang="en-US" dirty="0"/>
              <a:t>+ </a:t>
            </a:r>
            <a:r>
              <a:rPr lang="en-US" dirty="0" err="1"/>
              <a:t>Phác</a:t>
            </a:r>
            <a:r>
              <a:rPr lang="en-US" dirty="0"/>
              <a:t> </a:t>
            </a:r>
            <a:r>
              <a:rPr lang="en-US" dirty="0" err="1"/>
              <a:t>đồ</a:t>
            </a:r>
            <a:r>
              <a:rPr lang="en-US" dirty="0"/>
              <a:t> R-ABCDE</a:t>
            </a:r>
          </a:p>
          <a:p>
            <a:pPr marL="0" indent="0">
              <a:buNone/>
            </a:pPr>
            <a:r>
              <a:rPr lang="en-US" dirty="0"/>
              <a:t>+ </a:t>
            </a:r>
            <a:r>
              <a:rPr lang="en-US" dirty="0" err="1"/>
              <a:t>Đánh</a:t>
            </a:r>
            <a:r>
              <a:rPr lang="en-US" dirty="0"/>
              <a:t> </a:t>
            </a:r>
            <a:r>
              <a:rPr lang="en-US" dirty="0" err="1"/>
              <a:t>giá</a:t>
            </a:r>
            <a:r>
              <a:rPr lang="en-US" dirty="0"/>
              <a:t> Glasgow</a:t>
            </a:r>
          </a:p>
          <a:p>
            <a:pPr marL="0" indent="0">
              <a:buNone/>
            </a:pPr>
            <a:r>
              <a:rPr lang="en-US" dirty="0"/>
              <a:t>+ Log roll technique</a:t>
            </a:r>
          </a:p>
          <a:p>
            <a:pPr marL="0" indent="0">
              <a:buNone/>
            </a:pPr>
            <a:r>
              <a:rPr lang="en-US" dirty="0"/>
              <a:t>+ </a:t>
            </a:r>
            <a:r>
              <a:rPr lang="en-US" dirty="0" err="1"/>
              <a:t>Hỏi</a:t>
            </a:r>
            <a:r>
              <a:rPr lang="en-US" dirty="0"/>
              <a:t> </a:t>
            </a:r>
            <a:r>
              <a:rPr lang="en-US" dirty="0" err="1"/>
              <a:t>bệnh</a:t>
            </a:r>
            <a:r>
              <a:rPr lang="en-US" dirty="0"/>
              <a:t> </a:t>
            </a:r>
            <a:r>
              <a:rPr lang="en-US" dirty="0" err="1"/>
              <a:t>sử</a:t>
            </a:r>
            <a:r>
              <a:rPr lang="en-US" dirty="0"/>
              <a:t> </a:t>
            </a:r>
          </a:p>
          <a:p>
            <a:pPr marL="0" indent="0">
              <a:buNone/>
            </a:pPr>
            <a:r>
              <a:rPr lang="en-US" dirty="0"/>
              <a:t>+ </a:t>
            </a:r>
            <a:r>
              <a:rPr lang="en-US" dirty="0" err="1"/>
              <a:t>Kiểm</a:t>
            </a:r>
            <a:r>
              <a:rPr lang="en-US" dirty="0"/>
              <a:t> </a:t>
            </a:r>
            <a:r>
              <a:rPr lang="en-US" dirty="0" err="1"/>
              <a:t>tra</a:t>
            </a:r>
            <a:r>
              <a:rPr lang="en-US" dirty="0"/>
              <a:t> </a:t>
            </a:r>
            <a:r>
              <a:rPr lang="en-US" dirty="0" err="1"/>
              <a:t>và</a:t>
            </a:r>
            <a:r>
              <a:rPr lang="en-US" dirty="0"/>
              <a:t> </a:t>
            </a:r>
            <a:r>
              <a:rPr lang="en-US" dirty="0" err="1"/>
              <a:t>thăm</a:t>
            </a:r>
            <a:r>
              <a:rPr lang="en-US" dirty="0"/>
              <a:t> </a:t>
            </a:r>
            <a:r>
              <a:rPr lang="en-US" dirty="0" err="1"/>
              <a:t>khám</a:t>
            </a:r>
            <a:r>
              <a:rPr lang="en-US" dirty="0"/>
              <a:t> </a:t>
            </a:r>
            <a:r>
              <a:rPr lang="en-US" dirty="0" err="1"/>
              <a:t>toàn</a:t>
            </a:r>
            <a:r>
              <a:rPr lang="en-US" dirty="0"/>
              <a:t> </a:t>
            </a:r>
            <a:r>
              <a:rPr lang="en-US" dirty="0" err="1"/>
              <a:t>bộ</a:t>
            </a:r>
            <a:r>
              <a:rPr lang="en-US" dirty="0"/>
              <a:t> </a:t>
            </a:r>
            <a:r>
              <a:rPr lang="en-US" dirty="0" err="1"/>
              <a:t>cột</a:t>
            </a:r>
            <a:r>
              <a:rPr lang="en-US" dirty="0"/>
              <a:t> </a:t>
            </a:r>
            <a:r>
              <a:rPr lang="en-US" dirty="0" err="1"/>
              <a:t>sống</a:t>
            </a:r>
            <a:r>
              <a:rPr lang="en-US" dirty="0"/>
              <a:t>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005" y="795315"/>
            <a:ext cx="6076950" cy="4562475"/>
          </a:xfrm>
          <a:prstGeom prst="rect">
            <a:avLst/>
          </a:prstGeom>
        </p:spPr>
      </p:pic>
    </p:spTree>
    <p:extLst>
      <p:ext uri="{BB962C8B-B14F-4D97-AF65-F5344CB8AC3E}">
        <p14:creationId xmlns:p14="http://schemas.microsoft.com/office/powerpoint/2010/main" val="282903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Phát</a:t>
            </a:r>
            <a:r>
              <a:rPr lang="en-US" dirty="0"/>
              <a:t> </a:t>
            </a:r>
            <a:r>
              <a:rPr lang="en-US" dirty="0" err="1"/>
              <a:t>hiện</a:t>
            </a:r>
            <a:r>
              <a:rPr lang="en-US" dirty="0"/>
              <a:t> </a:t>
            </a:r>
            <a:r>
              <a:rPr lang="en-US" dirty="0" err="1"/>
              <a:t>và</a:t>
            </a:r>
            <a:r>
              <a:rPr lang="en-US" dirty="0"/>
              <a:t> </a:t>
            </a:r>
            <a:r>
              <a:rPr lang="en-US" dirty="0" err="1"/>
              <a:t>xử</a:t>
            </a:r>
            <a:r>
              <a:rPr lang="en-US" dirty="0"/>
              <a:t> </a:t>
            </a:r>
            <a:r>
              <a:rPr lang="en-US" dirty="0" err="1"/>
              <a:t>trí</a:t>
            </a:r>
            <a:r>
              <a:rPr lang="en-US" dirty="0"/>
              <a:t> </a:t>
            </a:r>
            <a:r>
              <a:rPr lang="en-US" dirty="0" err="1"/>
              <a:t>kịp</a:t>
            </a:r>
            <a:r>
              <a:rPr lang="en-US" dirty="0"/>
              <a:t> </a:t>
            </a:r>
            <a:r>
              <a:rPr lang="en-US" dirty="0" err="1"/>
              <a:t>thời</a:t>
            </a:r>
            <a:endParaRPr lang="en-US" dirty="0"/>
          </a:p>
        </p:txBody>
      </p:sp>
      <p:sp>
        <p:nvSpPr>
          <p:cNvPr id="3" name="Content Placeholder 2"/>
          <p:cNvSpPr>
            <a:spLocks noGrp="1"/>
          </p:cNvSpPr>
          <p:nvPr>
            <p:ph idx="1"/>
          </p:nvPr>
        </p:nvSpPr>
        <p:spPr>
          <a:xfrm>
            <a:off x="346441" y="1385888"/>
            <a:ext cx="10515600" cy="4351338"/>
          </a:xfrm>
        </p:spPr>
        <p:txBody>
          <a:bodyPr>
            <a:normAutofit lnSpcReduction="10000"/>
          </a:bodyPr>
          <a:lstStyle/>
          <a:p>
            <a:r>
              <a:rPr lang="en-US" b="1" dirty="0" err="1" smtClean="0"/>
              <a:t>Sốc</a:t>
            </a:r>
            <a:r>
              <a:rPr lang="en-US" b="1" dirty="0" smtClean="0"/>
              <a:t> </a:t>
            </a:r>
            <a:r>
              <a:rPr lang="en-US" b="1" dirty="0" err="1" smtClean="0"/>
              <a:t>thần</a:t>
            </a:r>
            <a:r>
              <a:rPr lang="en-US" b="1" dirty="0" smtClean="0"/>
              <a:t> </a:t>
            </a:r>
            <a:r>
              <a:rPr lang="en-US" b="1" dirty="0" err="1" smtClean="0"/>
              <a:t>kinh</a:t>
            </a:r>
            <a:r>
              <a:rPr lang="en-US" b="1" dirty="0" smtClean="0"/>
              <a:t>:</a:t>
            </a:r>
            <a:r>
              <a:rPr lang="en-US" dirty="0" smtClean="0"/>
              <a:t> </a:t>
            </a:r>
            <a:r>
              <a:rPr lang="vi-VN" dirty="0" smtClean="0"/>
              <a:t>Sốc thần kinh là hậu quả </a:t>
            </a:r>
            <a:r>
              <a:rPr lang="en-US" dirty="0" err="1" smtClean="0"/>
              <a:t>nghiêm</a:t>
            </a:r>
            <a:r>
              <a:rPr lang="en-US" dirty="0" smtClean="0"/>
              <a:t> </a:t>
            </a:r>
            <a:r>
              <a:rPr lang="en-US" dirty="0" err="1" smtClean="0"/>
              <a:t>trọng</a:t>
            </a:r>
            <a:r>
              <a:rPr lang="vi-VN" dirty="0" smtClean="0"/>
              <a:t> của chấn thương tủy sống (SCI), còn được gọi là sốc vận mạch. Tổn thương tủy sống dẫn đến mất trương lực giao cảm đột ngột, dẫn đến mất ổn định </a:t>
            </a:r>
            <a:r>
              <a:rPr lang="en-US" dirty="0" err="1" smtClean="0"/>
              <a:t>dẫn</a:t>
            </a:r>
            <a:r>
              <a:rPr lang="en-US" dirty="0" smtClean="0"/>
              <a:t> </a:t>
            </a:r>
            <a:r>
              <a:rPr lang="en-US" dirty="0" err="1" smtClean="0"/>
              <a:t>truyền</a:t>
            </a:r>
            <a:r>
              <a:rPr lang="en-US" dirty="0" smtClean="0"/>
              <a:t> TK </a:t>
            </a:r>
            <a:r>
              <a:rPr lang="vi-VN" dirty="0" smtClean="0"/>
              <a:t>tự chủ</a:t>
            </a:r>
            <a:r>
              <a:rPr lang="en-US" dirty="0" smtClean="0"/>
              <a:t> </a:t>
            </a:r>
            <a:r>
              <a:rPr lang="en-US" dirty="0" err="1" smtClean="0"/>
              <a:t>với</a:t>
            </a:r>
            <a:r>
              <a:rPr lang="en-US" dirty="0" smtClean="0"/>
              <a:t> </a:t>
            </a:r>
            <a:r>
              <a:rPr lang="vi-VN" dirty="0" smtClean="0"/>
              <a:t>biểu hiện</a:t>
            </a:r>
            <a:r>
              <a:rPr lang="en-US" dirty="0" smtClean="0"/>
              <a:t> </a:t>
            </a:r>
            <a:r>
              <a:rPr lang="en-US" b="1" i="1" dirty="0" err="1" smtClean="0"/>
              <a:t>hội</a:t>
            </a:r>
            <a:r>
              <a:rPr lang="en-US" b="1" i="1" dirty="0" smtClean="0"/>
              <a:t> </a:t>
            </a:r>
            <a:r>
              <a:rPr lang="en-US" b="1" i="1" dirty="0" err="1" smtClean="0"/>
              <a:t>chứng</a:t>
            </a:r>
            <a:r>
              <a:rPr lang="en-US" b="1" i="1" dirty="0" smtClean="0"/>
              <a:t> 3 </a:t>
            </a:r>
            <a:r>
              <a:rPr lang="en-US" b="1" i="1" dirty="0" err="1" smtClean="0"/>
              <a:t>giảm</a:t>
            </a:r>
            <a:r>
              <a:rPr lang="en-US" dirty="0" smtClean="0"/>
              <a:t>:</a:t>
            </a:r>
            <a:r>
              <a:rPr lang="vi-VN" dirty="0" smtClean="0"/>
              <a:t> hạ huyết áp, nhịp tim chậm và rối loạn </a:t>
            </a:r>
            <a:r>
              <a:rPr lang="en-US" dirty="0" err="1" smtClean="0"/>
              <a:t>thân</a:t>
            </a:r>
            <a:r>
              <a:rPr lang="en-US" dirty="0" smtClean="0"/>
              <a:t> </a:t>
            </a:r>
            <a:r>
              <a:rPr lang="en-US" dirty="0" err="1" smtClean="0"/>
              <a:t>nhiệt</a:t>
            </a:r>
            <a:r>
              <a:rPr lang="en-US" dirty="0" smtClean="0"/>
              <a:t> [1].</a:t>
            </a:r>
            <a:endParaRPr lang="en-US" dirty="0" smtClean="0"/>
          </a:p>
          <a:p>
            <a:pPr>
              <a:lnSpc>
                <a:spcPct val="100000"/>
              </a:lnSpc>
              <a:spcBef>
                <a:spcPts val="0"/>
              </a:spcBef>
              <a:defRPr/>
            </a:pPr>
            <a:r>
              <a:rPr lang="en-US" b="1" dirty="0" err="1" smtClean="0"/>
              <a:t>Sốc</a:t>
            </a:r>
            <a:r>
              <a:rPr lang="en-US" b="1" dirty="0" smtClean="0"/>
              <a:t> </a:t>
            </a:r>
            <a:r>
              <a:rPr lang="en-US" b="1" dirty="0" err="1" smtClean="0"/>
              <a:t>tủy</a:t>
            </a:r>
            <a:r>
              <a:rPr lang="en-US" b="1" dirty="0" smtClean="0"/>
              <a:t>: </a:t>
            </a:r>
            <a:r>
              <a:rPr lang="vi-VN" dirty="0"/>
              <a:t>Sốc </a:t>
            </a:r>
            <a:r>
              <a:rPr lang="en-US" dirty="0" err="1"/>
              <a:t>tủy</a:t>
            </a:r>
            <a:r>
              <a:rPr lang="vi-VN" dirty="0"/>
              <a:t> biểu hiện như </a:t>
            </a:r>
            <a:r>
              <a:rPr lang="en-US" dirty="0" err="1"/>
              <a:t>mất</a:t>
            </a:r>
            <a:r>
              <a:rPr lang="en-US" dirty="0"/>
              <a:t> </a:t>
            </a:r>
            <a:r>
              <a:rPr lang="en-US" dirty="0" err="1"/>
              <a:t>phản</a:t>
            </a:r>
            <a:r>
              <a:rPr lang="en-US" dirty="0"/>
              <a:t> </a:t>
            </a:r>
            <a:r>
              <a:rPr lang="en-US" dirty="0" err="1"/>
              <a:t>xạ</a:t>
            </a:r>
            <a:r>
              <a:rPr lang="en-US" dirty="0"/>
              <a:t> </a:t>
            </a:r>
            <a:r>
              <a:rPr lang="en-US" dirty="0" err="1"/>
              <a:t>dưới</a:t>
            </a:r>
            <a:r>
              <a:rPr lang="en-US" dirty="0"/>
              <a:t> </a:t>
            </a:r>
            <a:r>
              <a:rPr lang="en-US" dirty="0" err="1"/>
              <a:t>mức</a:t>
            </a:r>
            <a:r>
              <a:rPr lang="en-US" dirty="0"/>
              <a:t> </a:t>
            </a:r>
            <a:r>
              <a:rPr lang="en-US" dirty="0" err="1"/>
              <a:t>tổn</a:t>
            </a:r>
            <a:r>
              <a:rPr lang="en-US" dirty="0"/>
              <a:t> </a:t>
            </a:r>
            <a:r>
              <a:rPr lang="en-US" dirty="0" err="1"/>
              <a:t>thương</a:t>
            </a:r>
            <a:r>
              <a:rPr lang="vi-VN" dirty="0"/>
              <a:t> có tính chất thoáng qua</a:t>
            </a:r>
            <a:r>
              <a:rPr lang="en-US" dirty="0"/>
              <a:t> </a:t>
            </a:r>
            <a:r>
              <a:rPr lang="en-US" dirty="0" err="1"/>
              <a:t>và</a:t>
            </a:r>
            <a:r>
              <a:rPr lang="vi-VN" dirty="0"/>
              <a:t> có thể kéo dài từ vài giờ đến vài tuần. Ban đầu, bệnh nhân bị </a:t>
            </a:r>
            <a:r>
              <a:rPr lang="vi-VN" b="1" dirty="0"/>
              <a:t>liệt tứ chi cùng với </a:t>
            </a:r>
            <a:r>
              <a:rPr lang="en-US" b="1" dirty="0" err="1"/>
              <a:t>mất</a:t>
            </a:r>
            <a:r>
              <a:rPr lang="en-US" b="1" dirty="0"/>
              <a:t> </a:t>
            </a:r>
            <a:r>
              <a:rPr lang="en-US" b="1" dirty="0" err="1"/>
              <a:t>phản</a:t>
            </a:r>
            <a:r>
              <a:rPr lang="en-US" b="1" dirty="0"/>
              <a:t> </a:t>
            </a:r>
            <a:r>
              <a:rPr lang="en-US" b="1" dirty="0" err="1"/>
              <a:t>xạ</a:t>
            </a:r>
            <a:r>
              <a:rPr lang="vi-VN" dirty="0"/>
              <a:t>. </a:t>
            </a:r>
            <a:r>
              <a:rPr lang="en-US" dirty="0" err="1"/>
              <a:t>Phản</a:t>
            </a:r>
            <a:r>
              <a:rPr lang="en-US" dirty="0"/>
              <a:t> </a:t>
            </a:r>
            <a:r>
              <a:rPr lang="en-US" dirty="0" err="1"/>
              <a:t>xạ</a:t>
            </a:r>
            <a:r>
              <a:rPr lang="en-US" dirty="0"/>
              <a:t> </a:t>
            </a:r>
            <a:r>
              <a:rPr lang="vi-VN" dirty="0"/>
              <a:t>bắt đầu trở lại thường trong vòng 24 giờ khi sốc </a:t>
            </a:r>
            <a:r>
              <a:rPr lang="en-US" dirty="0" err="1"/>
              <a:t>tủy</a:t>
            </a:r>
            <a:r>
              <a:rPr lang="en-US" dirty="0"/>
              <a:t> </a:t>
            </a:r>
            <a:r>
              <a:rPr lang="en-US" dirty="0" err="1"/>
              <a:t>kết</a:t>
            </a:r>
            <a:r>
              <a:rPr lang="en-US" dirty="0"/>
              <a:t> </a:t>
            </a:r>
            <a:r>
              <a:rPr lang="en-US" dirty="0" err="1"/>
              <a:t>thúc</a:t>
            </a:r>
            <a:r>
              <a:rPr lang="vi-VN" dirty="0"/>
              <a:t>. Tại thời điểm đó, liệt tứ chi chuyển sang liệt c</a:t>
            </a:r>
            <a:r>
              <a:rPr lang="en-US" dirty="0" err="1"/>
              <a:t>ứng</a:t>
            </a:r>
            <a:r>
              <a:rPr lang="en-US" dirty="0"/>
              <a:t>, </a:t>
            </a:r>
            <a:r>
              <a:rPr lang="en-US" i="1" dirty="0" err="1"/>
              <a:t>phản</a:t>
            </a:r>
            <a:r>
              <a:rPr lang="en-US" i="1" dirty="0"/>
              <a:t> </a:t>
            </a:r>
            <a:r>
              <a:rPr lang="en-US" i="1" dirty="0" err="1"/>
              <a:t>xạ</a:t>
            </a:r>
            <a:r>
              <a:rPr lang="en-US" i="1" dirty="0"/>
              <a:t> </a:t>
            </a:r>
            <a:r>
              <a:rPr lang="en-US" i="1" dirty="0" err="1"/>
              <a:t>hành</a:t>
            </a:r>
            <a:r>
              <a:rPr lang="en-US" i="1" dirty="0"/>
              <a:t> hang quay </a:t>
            </a:r>
            <a:r>
              <a:rPr lang="en-US" i="1" dirty="0" err="1"/>
              <a:t>trở</a:t>
            </a:r>
            <a:r>
              <a:rPr lang="en-US" i="1" dirty="0"/>
              <a:t> </a:t>
            </a:r>
            <a:r>
              <a:rPr lang="en-US" i="1" dirty="0" err="1"/>
              <a:t>lại</a:t>
            </a:r>
            <a:r>
              <a:rPr lang="en-US" i="1" dirty="0"/>
              <a:t> </a:t>
            </a:r>
            <a:r>
              <a:rPr lang="en-US" i="1" dirty="0" err="1"/>
              <a:t>đầu</a:t>
            </a:r>
            <a:r>
              <a:rPr lang="en-US" i="1" dirty="0"/>
              <a:t> </a:t>
            </a:r>
            <a:r>
              <a:rPr lang="en-US" i="1" dirty="0" err="1"/>
              <a:t>tiên</a:t>
            </a:r>
            <a:r>
              <a:rPr lang="en-US" dirty="0"/>
              <a:t>.</a:t>
            </a:r>
            <a:endParaRPr lang="en-US" dirty="0"/>
          </a:p>
        </p:txBody>
      </p:sp>
      <p:sp>
        <p:nvSpPr>
          <p:cNvPr id="4" name="Rectangle 3"/>
          <p:cNvSpPr/>
          <p:nvPr/>
        </p:nvSpPr>
        <p:spPr>
          <a:xfrm>
            <a:off x="0" y="5737226"/>
            <a:ext cx="12192000" cy="1200329"/>
          </a:xfrm>
          <a:prstGeom prst="rect">
            <a:avLst/>
          </a:prstGeom>
        </p:spPr>
        <p:txBody>
          <a:bodyPr wrap="square">
            <a:spAutoFit/>
          </a:bodyPr>
          <a:lstStyle/>
          <a:p>
            <a:pPr>
              <a:defRPr/>
            </a:pPr>
            <a:r>
              <a:rPr lang="en-US" dirty="0" smtClean="0"/>
              <a:t>[1]. Dave </a:t>
            </a:r>
            <a:r>
              <a:rPr lang="en-US" dirty="0"/>
              <a:t>S, Cho JJ. Neurogenic Shock. [Updated 2019 May 6]. In: </a:t>
            </a:r>
            <a:r>
              <a:rPr lang="en-US" dirty="0" err="1"/>
              <a:t>StatPearls</a:t>
            </a:r>
            <a:r>
              <a:rPr lang="en-US" dirty="0"/>
              <a:t> [Internet]. Treasure Island (FL): </a:t>
            </a:r>
            <a:r>
              <a:rPr lang="en-US" dirty="0" err="1"/>
              <a:t>StatPearls</a:t>
            </a:r>
            <a:r>
              <a:rPr lang="en-US" dirty="0"/>
              <a:t> Publishing; 2020 Jan-</a:t>
            </a:r>
            <a:r>
              <a:rPr lang="en-US" dirty="0" smtClean="0"/>
              <a:t>.</a:t>
            </a:r>
          </a:p>
          <a:p>
            <a:pPr>
              <a:defRPr/>
            </a:pPr>
            <a:r>
              <a:rPr lang="en-US" dirty="0"/>
              <a:t>[2]. Moira </a:t>
            </a:r>
            <a:r>
              <a:rPr lang="en-US" dirty="0" smtClean="0"/>
              <a:t>Davenport, Trevor </a:t>
            </a:r>
            <a:r>
              <a:rPr lang="en-US" dirty="0"/>
              <a:t>John </a:t>
            </a:r>
            <a:r>
              <a:rPr lang="en-US" dirty="0" smtClean="0"/>
              <a:t>Mills et al. [</a:t>
            </a:r>
            <a:r>
              <a:rPr lang="en-US" dirty="0"/>
              <a:t>Updated: Aug 18, </a:t>
            </a:r>
            <a:r>
              <a:rPr lang="en-US" dirty="0" smtClean="0"/>
              <a:t>2017]. What is spinal shock syndrome? </a:t>
            </a:r>
            <a:r>
              <a:rPr lang="en-US" dirty="0">
                <a:hlinkClick r:id="rId3"/>
              </a:rPr>
              <a:t>https://www.medscape.com/answers/824380-176179/what-is-spinal-shock-syndrome</a:t>
            </a:r>
            <a:endParaRPr lang="en-US" dirty="0"/>
          </a:p>
        </p:txBody>
      </p:sp>
    </p:spTree>
    <p:extLst>
      <p:ext uri="{BB962C8B-B14F-4D97-AF65-F5344CB8AC3E}">
        <p14:creationId xmlns:p14="http://schemas.microsoft.com/office/powerpoint/2010/main" val="1996178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Đánh</a:t>
            </a:r>
            <a:r>
              <a:rPr lang="en-US" b="1" dirty="0"/>
              <a:t> </a:t>
            </a:r>
            <a:r>
              <a:rPr lang="en-US" b="1" dirty="0" err="1"/>
              <a:t>giá</a:t>
            </a:r>
            <a:r>
              <a:rPr lang="en-US" b="1" dirty="0"/>
              <a:t> </a:t>
            </a:r>
            <a:r>
              <a:rPr lang="en-US" b="1" dirty="0" err="1"/>
              <a:t>chức</a:t>
            </a:r>
            <a:r>
              <a:rPr lang="en-US" b="1" dirty="0"/>
              <a:t> </a:t>
            </a:r>
            <a:r>
              <a:rPr lang="en-US" b="1" dirty="0" err="1"/>
              <a:t>năng</a:t>
            </a:r>
            <a:r>
              <a:rPr lang="en-US" b="1" dirty="0"/>
              <a:t> </a:t>
            </a:r>
            <a:r>
              <a:rPr lang="en-US" b="1" dirty="0" err="1"/>
              <a:t>thần</a:t>
            </a:r>
            <a:r>
              <a:rPr lang="en-US" b="1" dirty="0"/>
              <a:t> </a:t>
            </a:r>
            <a:r>
              <a:rPr lang="en-US" b="1" dirty="0" err="1"/>
              <a:t>kinh</a:t>
            </a:r>
            <a:endParaRPr lang="en-US" b="1" dirty="0"/>
          </a:p>
        </p:txBody>
      </p:sp>
      <p:sp>
        <p:nvSpPr>
          <p:cNvPr id="3" name="Content Placeholder 2"/>
          <p:cNvSpPr>
            <a:spLocks noGrp="1"/>
          </p:cNvSpPr>
          <p:nvPr>
            <p:ph idx="1"/>
          </p:nvPr>
        </p:nvSpPr>
        <p:spPr/>
        <p:txBody>
          <a:bodyPr/>
          <a:lstStyle/>
          <a:p>
            <a:r>
              <a:rPr lang="en-US" dirty="0" err="1"/>
              <a:t>Cảm</a:t>
            </a:r>
            <a:r>
              <a:rPr lang="en-US" dirty="0"/>
              <a:t> </a:t>
            </a:r>
            <a:r>
              <a:rPr lang="en-US" dirty="0" err="1"/>
              <a:t>giác</a:t>
            </a:r>
            <a:endParaRPr lang="en-US" dirty="0"/>
          </a:p>
          <a:p>
            <a:r>
              <a:rPr lang="en-US" dirty="0" err="1"/>
              <a:t>Cơ</a:t>
            </a:r>
            <a:r>
              <a:rPr lang="en-US" dirty="0"/>
              <a:t> </a:t>
            </a:r>
            <a:r>
              <a:rPr lang="en-US" dirty="0" err="1"/>
              <a:t>lực</a:t>
            </a:r>
            <a:r>
              <a:rPr lang="en-US" dirty="0"/>
              <a:t>/ </a:t>
            </a:r>
            <a:r>
              <a:rPr lang="en-US" dirty="0" err="1"/>
              <a:t>Vận</a:t>
            </a:r>
            <a:r>
              <a:rPr lang="en-US" dirty="0"/>
              <a:t> </a:t>
            </a:r>
            <a:r>
              <a:rPr lang="en-US" dirty="0" err="1"/>
              <a:t>động</a:t>
            </a:r>
            <a:endParaRPr lang="en-US" dirty="0"/>
          </a:p>
          <a:p>
            <a:r>
              <a:rPr lang="en-US" dirty="0" err="1"/>
              <a:t>Phản</a:t>
            </a:r>
            <a:r>
              <a:rPr lang="en-US" dirty="0"/>
              <a:t> </a:t>
            </a:r>
            <a:r>
              <a:rPr lang="en-US" dirty="0" err="1"/>
              <a:t>xạ</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953" y="365125"/>
            <a:ext cx="3667380" cy="634284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132" y="1400112"/>
            <a:ext cx="4343735" cy="530785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49238"/>
            <a:ext cx="4078309" cy="3058732"/>
          </a:xfrm>
          <a:prstGeom prst="rect">
            <a:avLst/>
          </a:prstGeom>
        </p:spPr>
      </p:pic>
    </p:spTree>
    <p:extLst>
      <p:ext uri="{BB962C8B-B14F-4D97-AF65-F5344CB8AC3E}">
        <p14:creationId xmlns:p14="http://schemas.microsoft.com/office/powerpoint/2010/main" val="4154007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13645"/>
            <a:ext cx="5677943" cy="4262908"/>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517" t="7306" r="11500" b="8857"/>
          <a:stretch/>
        </p:blipFill>
        <p:spPr>
          <a:xfrm>
            <a:off x="5842716" y="1093805"/>
            <a:ext cx="6349284" cy="4702588"/>
          </a:xfrm>
          <a:prstGeom prst="rect">
            <a:avLst/>
          </a:prstGeom>
        </p:spPr>
      </p:pic>
      <p:sp>
        <p:nvSpPr>
          <p:cNvPr id="2" name="Rectangle 1"/>
          <p:cNvSpPr/>
          <p:nvPr/>
        </p:nvSpPr>
        <p:spPr>
          <a:xfrm>
            <a:off x="6276109" y="3297383"/>
            <a:ext cx="4475018" cy="14270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20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187" y="2756078"/>
            <a:ext cx="5858814" cy="1252807"/>
          </a:xfrm>
        </p:spPr>
        <p:txBody>
          <a:bodyPr>
            <a:normAutofit fontScale="90000"/>
          </a:bodyPr>
          <a:lstStyle/>
          <a:p>
            <a:r>
              <a:rPr lang="en-US" b="1" dirty="0" err="1"/>
              <a:t>Đánh</a:t>
            </a:r>
            <a:r>
              <a:rPr lang="en-US" b="1" dirty="0"/>
              <a:t> </a:t>
            </a:r>
            <a:r>
              <a:rPr lang="en-US" b="1" dirty="0" err="1"/>
              <a:t>giá</a:t>
            </a:r>
            <a:r>
              <a:rPr lang="en-US" b="1" dirty="0"/>
              <a:t> </a:t>
            </a:r>
            <a:r>
              <a:rPr lang="en-US" b="1" dirty="0" err="1"/>
              <a:t>tổn</a:t>
            </a:r>
            <a:r>
              <a:rPr lang="en-US" b="1" dirty="0"/>
              <a:t> </a:t>
            </a:r>
            <a:r>
              <a:rPr lang="en-US" b="1" dirty="0" err="1"/>
              <a:t>thương</a:t>
            </a:r>
            <a:r>
              <a:rPr lang="en-US" b="1" dirty="0"/>
              <a:t> </a:t>
            </a:r>
            <a:r>
              <a:rPr lang="en-US" b="1" dirty="0" err="1"/>
              <a:t>tủy</a:t>
            </a:r>
            <a:endParaRPr lang="en-US" b="1" dirty="0"/>
          </a:p>
        </p:txBody>
      </p:sp>
    </p:spTree>
    <p:extLst>
      <p:ext uri="{BB962C8B-B14F-4D97-AF65-F5344CB8AC3E}">
        <p14:creationId xmlns:p14="http://schemas.microsoft.com/office/powerpoint/2010/main" val="2582138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94" t="63" r="37430" b="61814"/>
          <a:stretch/>
        </p:blipFill>
        <p:spPr>
          <a:xfrm>
            <a:off x="141515" y="400504"/>
            <a:ext cx="8450942" cy="2957739"/>
          </a:xfrm>
          <a:prstGeom prst="rect">
            <a:avLst/>
          </a:prstGeom>
        </p:spPr>
      </p:pic>
      <p:sp>
        <p:nvSpPr>
          <p:cNvPr id="5" name="Rounded Rectangle 4"/>
          <p:cNvSpPr/>
          <p:nvPr/>
        </p:nvSpPr>
        <p:spPr>
          <a:xfrm>
            <a:off x="1190171" y="3585027"/>
            <a:ext cx="5921829" cy="1785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r>
              <a:rPr lang="vi-VN" dirty="0">
                <a:solidFill>
                  <a:schemeClr val="bg2">
                    <a:lumMod val="10000"/>
                  </a:schemeClr>
                </a:solidFill>
              </a:rPr>
              <a:t>Trong một thương tổn tủy sống hoàn toàn, tủy sống bị </a:t>
            </a:r>
            <a:r>
              <a:rPr lang="vi-VN" b="1" dirty="0">
                <a:solidFill>
                  <a:schemeClr val="bg2">
                    <a:lumMod val="10000"/>
                  </a:schemeClr>
                </a:solidFill>
              </a:rPr>
              <a:t>thương tổn không hồi phục</a:t>
            </a:r>
            <a:r>
              <a:rPr lang="vi-VN" dirty="0">
                <a:solidFill>
                  <a:schemeClr val="bg2">
                    <a:lumMod val="10000"/>
                  </a:schemeClr>
                </a:solidFill>
              </a:rPr>
              <a:t> được, và không có chức năng về vận động, cảm giác hay điện (somatosensory evoked potentials) dưới mức thương tổn. Trong thương tổn không hoàn toàn, </a:t>
            </a:r>
            <a:r>
              <a:rPr lang="vi-VN" b="1" dirty="0">
                <a:solidFill>
                  <a:schemeClr val="bg2">
                    <a:lumMod val="10000"/>
                  </a:schemeClr>
                </a:solidFill>
              </a:rPr>
              <a:t>vài chức năng được bảo toàn</a:t>
            </a:r>
            <a:r>
              <a:rPr lang="vi-VN" dirty="0">
                <a:solidFill>
                  <a:schemeClr val="bg2">
                    <a:lumMod val="10000"/>
                  </a:schemeClr>
                </a:solidFill>
              </a:rPr>
              <a:t>.</a:t>
            </a:r>
            <a:br>
              <a:rPr lang="vi-VN" dirty="0">
                <a:solidFill>
                  <a:schemeClr val="bg2">
                    <a:lumMod val="10000"/>
                  </a:schemeClr>
                </a:solidFill>
              </a:rPr>
            </a:br>
            <a:r>
              <a:rPr lang="en-US" dirty="0">
                <a:solidFill>
                  <a:schemeClr val="bg2">
                    <a:lumMod val="10000"/>
                  </a:schemeClr>
                </a:solidFill>
              </a:rPr>
              <a:t>	</a:t>
            </a:r>
            <a:r>
              <a:rPr lang="vi-VN" dirty="0"/>
              <a:t/>
            </a:r>
            <a:br>
              <a:rPr lang="vi-VN" dirty="0"/>
            </a:br>
            <a:endParaRPr lang="en-US" dirty="0"/>
          </a:p>
        </p:txBody>
      </p:sp>
      <p:pic>
        <p:nvPicPr>
          <p:cNvPr id="6"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61870" t="13145" r="925" b="7357"/>
          <a:stretch/>
        </p:blipFill>
        <p:spPr>
          <a:xfrm>
            <a:off x="8781143" y="-18529"/>
            <a:ext cx="2960913" cy="6753543"/>
          </a:xfrm>
        </p:spPr>
      </p:pic>
    </p:spTree>
    <p:extLst>
      <p:ext uri="{BB962C8B-B14F-4D97-AF65-F5344CB8AC3E}">
        <p14:creationId xmlns:p14="http://schemas.microsoft.com/office/powerpoint/2010/main" val="108670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t="38277" r="38530"/>
          <a:stretch/>
        </p:blipFill>
        <p:spPr>
          <a:xfrm>
            <a:off x="3207658" y="0"/>
            <a:ext cx="5225430" cy="6647543"/>
          </a:xfrm>
        </p:spPr>
      </p:pic>
      <p:sp>
        <p:nvSpPr>
          <p:cNvPr id="10" name="Rounded Rectangle 9"/>
          <p:cNvSpPr/>
          <p:nvPr/>
        </p:nvSpPr>
        <p:spPr>
          <a:xfrm>
            <a:off x="8694056" y="3323771"/>
            <a:ext cx="3207657" cy="2481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a:t>
            </a:r>
            <a:r>
              <a:rPr lang="vi-VN" sz="1600" dirty="0"/>
              <a:t>hương tổn phần trung tâm của tủy</a:t>
            </a:r>
            <a:r>
              <a:rPr lang="en-US" sz="1600" dirty="0"/>
              <a:t> </a:t>
            </a:r>
            <a:r>
              <a:rPr lang="vi-VN" sz="1600" dirty="0"/>
              <a:t>sống. </a:t>
            </a:r>
            <a:endParaRPr lang="en-US" sz="1600" dirty="0"/>
          </a:p>
          <a:p>
            <a:pPr marL="285750" indent="-285750">
              <a:buFont typeface="Arial" panose="020B0604020202020204" pitchFamily="34" charset="0"/>
              <a:buChar char="•"/>
            </a:pPr>
            <a:r>
              <a:rPr lang="en-US" sz="1600" dirty="0" err="1"/>
              <a:t>Ảnh</a:t>
            </a:r>
            <a:r>
              <a:rPr lang="en-US" sz="1600" dirty="0"/>
              <a:t> </a:t>
            </a:r>
            <a:r>
              <a:rPr lang="vi-VN" sz="1600" dirty="0"/>
              <a:t>hưởng lên chi trên nhiều hơn là chi dưới. </a:t>
            </a:r>
            <a:endParaRPr lang="en-US" sz="1600" dirty="0"/>
          </a:p>
          <a:p>
            <a:pPr marL="285750" indent="-285750">
              <a:buFont typeface="Arial" panose="020B0604020202020204" pitchFamily="34" charset="0"/>
              <a:buChar char="•"/>
            </a:pPr>
            <a:r>
              <a:rPr lang="vi-VN" sz="1600" dirty="0"/>
              <a:t>Chức năng kiểm soát ruột hay bàng quang thường được bảo tồn.</a:t>
            </a:r>
            <a:endParaRPr lang="en-US" sz="1600" dirty="0"/>
          </a:p>
          <a:p>
            <a:pPr marL="285750" indent="-285750">
              <a:buFont typeface="Arial" panose="020B0604020202020204" pitchFamily="34" charset="0"/>
              <a:buChar char="•"/>
            </a:pPr>
            <a:r>
              <a:rPr lang="vi-VN" sz="1600" dirty="0"/>
              <a:t> </a:t>
            </a:r>
            <a:r>
              <a:rPr lang="en-US" sz="1600" dirty="0" err="1"/>
              <a:t>Có</a:t>
            </a:r>
            <a:r>
              <a:rPr lang="en-US" sz="1600" dirty="0"/>
              <a:t> </a:t>
            </a:r>
            <a:r>
              <a:rPr lang="vi-VN" sz="1600" dirty="0"/>
              <a:t>thể xảy ra mà không có gãy xương thật sự hay vỡ dây chằng.</a:t>
            </a:r>
            <a:endParaRPr lang="en-US" sz="1600" dirty="0"/>
          </a:p>
        </p:txBody>
      </p:sp>
      <p:sp>
        <p:nvSpPr>
          <p:cNvPr id="11" name="Rounded Rectangle 10"/>
          <p:cNvSpPr/>
          <p:nvPr/>
        </p:nvSpPr>
        <p:spPr>
          <a:xfrm>
            <a:off x="8476342" y="101600"/>
            <a:ext cx="3715658" cy="2917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600" dirty="0" err="1"/>
              <a:t>Mất</a:t>
            </a:r>
            <a:r>
              <a:rPr lang="en-US" sz="1600" dirty="0"/>
              <a:t> </a:t>
            </a:r>
            <a:r>
              <a:rPr lang="vi-VN" sz="1600" dirty="0"/>
              <a:t>chức năng 2/3 trước của tủy sống, do thương tổn các bó vỏ-gai và gai-đồi thị</a:t>
            </a:r>
            <a:r>
              <a:rPr lang="en-US" sz="1600" dirty="0"/>
              <a:t>.</a:t>
            </a:r>
          </a:p>
          <a:p>
            <a:pPr marL="171450" indent="-171450">
              <a:buFont typeface="Arial" panose="020B0604020202020204" pitchFamily="34" charset="0"/>
              <a:buChar char="•"/>
            </a:pPr>
            <a:r>
              <a:rPr lang="vi-VN" sz="1600" dirty="0"/>
              <a:t>Các dấu chứng gồm có mất chức năng vận động tự ý và mất cảm giác đau và nhiệt độ dưới mức thương tổn, với sự bảo tồn các chức năng tư thế và rung của cột sau </a:t>
            </a:r>
            <a:r>
              <a:rPr lang="en-US" sz="1600" dirty="0"/>
              <a:t>.</a:t>
            </a:r>
          </a:p>
          <a:p>
            <a:pPr marL="171450" indent="-171450">
              <a:buFont typeface="Arial" panose="020B0604020202020204" pitchFamily="34" charset="0"/>
              <a:buChar char="•"/>
            </a:pPr>
            <a:r>
              <a:rPr lang="en-US" sz="1600" dirty="0" err="1"/>
              <a:t>Hôi</a:t>
            </a:r>
            <a:r>
              <a:rPr lang="en-US" sz="1600" dirty="0"/>
              <a:t> </a:t>
            </a:r>
            <a:r>
              <a:rPr lang="en-US" sz="1600" dirty="0" err="1"/>
              <a:t>phục</a:t>
            </a:r>
            <a:r>
              <a:rPr lang="en-US" sz="1600" dirty="0"/>
              <a:t> </a:t>
            </a:r>
            <a:r>
              <a:rPr lang="vi-VN" sz="1600" dirty="0"/>
              <a:t>nếu máu tụ đè ép hay một mảnh đĩa gian đốt sống có thể được lấy đi. </a:t>
            </a:r>
            <a:endParaRPr lang="en-US" sz="1600" dirty="0"/>
          </a:p>
        </p:txBody>
      </p:sp>
      <p:sp>
        <p:nvSpPr>
          <p:cNvPr id="12" name="Rounded Rectangle 11"/>
          <p:cNvSpPr/>
          <p:nvPr/>
        </p:nvSpPr>
        <p:spPr>
          <a:xfrm>
            <a:off x="188686" y="246743"/>
            <a:ext cx="2830285" cy="254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L</a:t>
            </a:r>
            <a:r>
              <a:rPr lang="vi-VN" sz="1600" dirty="0"/>
              <a:t>à sự cắt đứt một nửa tủy sống, thường do chấn thương xuyên</a:t>
            </a:r>
            <a:r>
              <a:rPr lang="en-US" sz="1600" dirty="0"/>
              <a:t>.</a:t>
            </a:r>
          </a:p>
          <a:p>
            <a:pPr marL="285750" indent="-285750">
              <a:buFont typeface="Arial" panose="020B0604020202020204" pitchFamily="34" charset="0"/>
              <a:buChar char="•"/>
            </a:pPr>
            <a:r>
              <a:rPr lang="vi-VN" sz="1600" dirty="0"/>
              <a:t>Cảm giác đau và nhiệt bên đối diện bị mất, và vắng mặt các chức năng vận động và cột sau (tư thế và rung) ở phía bị thương tổn.</a:t>
            </a:r>
            <a:endParaRPr lang="en-US" sz="1600" dirty="0"/>
          </a:p>
        </p:txBody>
      </p:sp>
      <p:sp>
        <p:nvSpPr>
          <p:cNvPr id="13" name="Rounded Rectangle 12"/>
          <p:cNvSpPr/>
          <p:nvPr/>
        </p:nvSpPr>
        <p:spPr>
          <a:xfrm>
            <a:off x="188686" y="3323771"/>
            <a:ext cx="2830285" cy="2685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err="1"/>
              <a:t>Hiếm</a:t>
            </a:r>
            <a:r>
              <a:rPr lang="en-US" sz="1600" dirty="0"/>
              <a:t> </a:t>
            </a:r>
            <a:r>
              <a:rPr lang="en-US" sz="1600" dirty="0" err="1"/>
              <a:t>xảy</a:t>
            </a:r>
            <a:r>
              <a:rPr lang="en-US" sz="1600" dirty="0"/>
              <a:t> </a:t>
            </a:r>
            <a:r>
              <a:rPr lang="en-US" sz="1600" dirty="0" err="1"/>
              <a:t>ra.</a:t>
            </a:r>
            <a:endParaRPr lang="en-US" sz="1600" dirty="0"/>
          </a:p>
          <a:p>
            <a:pPr marL="285750" indent="-285750">
              <a:buFont typeface="Arial" panose="020B0604020202020204" pitchFamily="34" charset="0"/>
              <a:buChar char="•"/>
            </a:pPr>
            <a:r>
              <a:rPr lang="en-US" sz="1600" dirty="0" err="1"/>
              <a:t>Bảo</a:t>
            </a:r>
            <a:r>
              <a:rPr lang="en-US" sz="1600" dirty="0"/>
              <a:t> </a:t>
            </a:r>
            <a:r>
              <a:rPr lang="en-US" sz="1600" dirty="0" err="1"/>
              <a:t>tồn</a:t>
            </a:r>
            <a:r>
              <a:rPr lang="en-US" sz="1600" dirty="0"/>
              <a:t> </a:t>
            </a:r>
            <a:r>
              <a:rPr lang="en-US" sz="1600" dirty="0" err="1"/>
              <a:t>cảm</a:t>
            </a:r>
            <a:r>
              <a:rPr lang="en-US" sz="1600" dirty="0"/>
              <a:t> </a:t>
            </a:r>
            <a:r>
              <a:rPr lang="en-US" sz="1600" dirty="0" err="1"/>
              <a:t>giác</a:t>
            </a:r>
            <a:r>
              <a:rPr lang="en-US" sz="1600" dirty="0"/>
              <a:t> </a:t>
            </a:r>
            <a:r>
              <a:rPr lang="en-US" sz="1600" dirty="0" err="1"/>
              <a:t>đau</a:t>
            </a:r>
            <a:r>
              <a:rPr lang="en-US" sz="1600" dirty="0"/>
              <a:t>, </a:t>
            </a:r>
            <a:r>
              <a:rPr lang="en-US" sz="1600" dirty="0" err="1"/>
              <a:t>nhiệt</a:t>
            </a:r>
            <a:r>
              <a:rPr lang="en-US" sz="1600" dirty="0"/>
              <a:t> </a:t>
            </a:r>
            <a:r>
              <a:rPr lang="en-US" sz="1600" dirty="0" err="1"/>
              <a:t>độ</a:t>
            </a:r>
            <a:r>
              <a:rPr lang="en-US" sz="1600" dirty="0"/>
              <a:t>, </a:t>
            </a:r>
            <a:r>
              <a:rPr lang="en-US" sz="1600" dirty="0" err="1"/>
              <a:t>và</a:t>
            </a:r>
            <a:r>
              <a:rPr lang="en-US" sz="1600" dirty="0"/>
              <a:t> </a:t>
            </a:r>
            <a:r>
              <a:rPr lang="en-US" sz="1600" dirty="0" err="1"/>
              <a:t>cảm</a:t>
            </a:r>
            <a:r>
              <a:rPr lang="en-US" sz="1600" dirty="0"/>
              <a:t> </a:t>
            </a:r>
            <a:r>
              <a:rPr lang="en-US" sz="1600" dirty="0" err="1"/>
              <a:t>giác</a:t>
            </a:r>
            <a:r>
              <a:rPr lang="en-US" sz="1600" dirty="0"/>
              <a:t> </a:t>
            </a:r>
            <a:r>
              <a:rPr lang="en-US" sz="1600" dirty="0" err="1"/>
              <a:t>sờ</a:t>
            </a:r>
            <a:r>
              <a:rPr lang="en-US" sz="1600" dirty="0"/>
              <a:t> </a:t>
            </a:r>
            <a:r>
              <a:rPr lang="en-US" sz="1600" dirty="0" err="1"/>
              <a:t>cùng</a:t>
            </a:r>
            <a:r>
              <a:rPr lang="en-US" sz="1600" dirty="0"/>
              <a:t> </a:t>
            </a:r>
            <a:r>
              <a:rPr lang="en-US" sz="1600" dirty="0" err="1"/>
              <a:t>với</a:t>
            </a:r>
            <a:r>
              <a:rPr lang="en-US" sz="1600" dirty="0"/>
              <a:t> </a:t>
            </a:r>
            <a:r>
              <a:rPr lang="en-US" sz="1600" dirty="0" err="1"/>
              <a:t>bảo</a:t>
            </a:r>
            <a:r>
              <a:rPr lang="en-US" sz="1600" dirty="0"/>
              <a:t> </a:t>
            </a:r>
            <a:r>
              <a:rPr lang="en-US" sz="1600" dirty="0" err="1"/>
              <a:t>tồn</a:t>
            </a:r>
            <a:r>
              <a:rPr lang="en-US" sz="1600" dirty="0"/>
              <a:t> </a:t>
            </a:r>
            <a:r>
              <a:rPr lang="en-US" sz="1600" dirty="0" err="1"/>
              <a:t>vận</a:t>
            </a:r>
            <a:r>
              <a:rPr lang="en-US" sz="1600" dirty="0"/>
              <a:t> </a:t>
            </a:r>
            <a:r>
              <a:rPr lang="en-US" sz="1600" dirty="0" err="1"/>
              <a:t>động</a:t>
            </a:r>
            <a:r>
              <a:rPr lang="en-US" sz="1600" dirty="0"/>
              <a:t> ở </a:t>
            </a:r>
            <a:r>
              <a:rPr lang="en-US" sz="1600" dirty="0" err="1"/>
              <a:t>các</a:t>
            </a:r>
            <a:r>
              <a:rPr lang="en-US" sz="1600" dirty="0"/>
              <a:t> </a:t>
            </a:r>
            <a:r>
              <a:rPr lang="en-US" sz="1600" dirty="0" err="1"/>
              <a:t>mức</a:t>
            </a:r>
            <a:r>
              <a:rPr lang="en-US" sz="1600" dirty="0"/>
              <a:t> </a:t>
            </a:r>
            <a:r>
              <a:rPr lang="en-US" sz="1600" dirty="0" err="1"/>
              <a:t>độ</a:t>
            </a:r>
            <a:r>
              <a:rPr lang="en-US" sz="1600" dirty="0"/>
              <a:t> </a:t>
            </a:r>
            <a:r>
              <a:rPr lang="en-US" sz="1600" dirty="0" err="1"/>
              <a:t>khác</a:t>
            </a:r>
            <a:r>
              <a:rPr lang="en-US" sz="1600" dirty="0"/>
              <a:t> </a:t>
            </a:r>
            <a:r>
              <a:rPr lang="en-US" sz="1600" dirty="0" err="1"/>
              <a:t>nhau</a:t>
            </a:r>
            <a:r>
              <a:rPr lang="en-US" sz="1600" dirty="0"/>
              <a:t> </a:t>
            </a:r>
            <a:r>
              <a:rPr lang="en-US" sz="1600" dirty="0" err="1"/>
              <a:t>và</a:t>
            </a:r>
            <a:r>
              <a:rPr lang="en-US" sz="1600" dirty="0"/>
              <a:t> </a:t>
            </a:r>
            <a:r>
              <a:rPr lang="en-US" sz="1600" dirty="0" err="1"/>
              <a:t>mất</a:t>
            </a:r>
            <a:r>
              <a:rPr lang="en-US" sz="1600" dirty="0"/>
              <a:t> </a:t>
            </a:r>
            <a:r>
              <a:rPr lang="en-US" sz="1600" dirty="0" err="1"/>
              <a:t>toàn</a:t>
            </a:r>
            <a:r>
              <a:rPr lang="en-US" sz="1600" dirty="0"/>
              <a:t> </a:t>
            </a:r>
            <a:r>
              <a:rPr lang="en-US" sz="1600" dirty="0" err="1"/>
              <a:t>bộ</a:t>
            </a:r>
            <a:r>
              <a:rPr lang="en-US" sz="1600" dirty="0"/>
              <a:t> </a:t>
            </a:r>
            <a:r>
              <a:rPr lang="en-US" sz="1600" dirty="0" err="1"/>
              <a:t>chức</a:t>
            </a:r>
            <a:r>
              <a:rPr lang="en-US" sz="1600" dirty="0"/>
              <a:t> </a:t>
            </a:r>
            <a:r>
              <a:rPr lang="en-US" sz="1600" dirty="0" err="1"/>
              <a:t>năng</a:t>
            </a:r>
            <a:r>
              <a:rPr lang="en-US" sz="1600" dirty="0"/>
              <a:t> </a:t>
            </a:r>
            <a:r>
              <a:rPr lang="en-US" sz="1600" dirty="0" err="1"/>
              <a:t>của</a:t>
            </a:r>
            <a:r>
              <a:rPr lang="en-US" sz="1600" dirty="0"/>
              <a:t> </a:t>
            </a:r>
            <a:r>
              <a:rPr lang="en-US" sz="1600" dirty="0" err="1"/>
              <a:t>cột</a:t>
            </a:r>
            <a:r>
              <a:rPr lang="en-US" sz="1600" dirty="0"/>
              <a:t> </a:t>
            </a:r>
            <a:r>
              <a:rPr lang="en-US" sz="1600" dirty="0" err="1"/>
              <a:t>sau</a:t>
            </a:r>
            <a:r>
              <a:rPr lang="en-US" sz="1600" dirty="0"/>
              <a:t>.</a:t>
            </a:r>
          </a:p>
        </p:txBody>
      </p:sp>
    </p:spTree>
    <p:extLst>
      <p:ext uri="{BB962C8B-B14F-4D97-AF65-F5344CB8AC3E}">
        <p14:creationId xmlns:p14="http://schemas.microsoft.com/office/powerpoint/2010/main" val="1577164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8038344"/>
              </p:ext>
            </p:extLst>
          </p:nvPr>
        </p:nvGraphicFramePr>
        <p:xfrm>
          <a:off x="106681" y="209139"/>
          <a:ext cx="8762999" cy="6499125"/>
        </p:xfrm>
        <a:graphic>
          <a:graphicData uri="http://schemas.openxmlformats.org/drawingml/2006/table">
            <a:tbl>
              <a:tblPr firstRow="1" firstCol="1" bandRow="1">
                <a:tableStyleId>{5C22544A-7EE6-4342-B048-85BDC9FD1C3A}</a:tableStyleId>
              </a:tblPr>
              <a:tblGrid>
                <a:gridCol w="1877351"/>
                <a:gridCol w="2999448"/>
                <a:gridCol w="3886200"/>
              </a:tblGrid>
              <a:tr h="716893">
                <a:tc>
                  <a:txBody>
                    <a:bodyPr/>
                    <a:lstStyle/>
                    <a:p>
                      <a:pPr marL="0" marR="0" algn="ctr">
                        <a:lnSpc>
                          <a:spcPct val="107000"/>
                        </a:lnSpc>
                        <a:spcBef>
                          <a:spcPts val="0"/>
                        </a:spcBef>
                        <a:spcAft>
                          <a:spcPts val="0"/>
                        </a:spcAft>
                      </a:pPr>
                      <a:r>
                        <a:rPr lang="en-US" sz="2400" dirty="0" err="1">
                          <a:effectLst/>
                        </a:rPr>
                        <a:t>Triệu</a:t>
                      </a:r>
                      <a:r>
                        <a:rPr lang="en-US" sz="2400" dirty="0">
                          <a:effectLst/>
                        </a:rPr>
                        <a:t> </a:t>
                      </a:r>
                      <a:r>
                        <a:rPr lang="en-US" sz="2400" dirty="0" err="1">
                          <a:effectLst/>
                        </a:rPr>
                        <a:t>chứng</a:t>
                      </a:r>
                      <a:endParaRPr lang="en-US" sz="24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a:effectLst/>
                        </a:rPr>
                        <a:t>HC chùm đuôi ngựa</a:t>
                      </a:r>
                      <a:endParaRPr lang="en-US" sz="24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dirty="0">
                          <a:effectLst/>
                        </a:rPr>
                        <a:t>HC </a:t>
                      </a:r>
                      <a:r>
                        <a:rPr lang="en-US" sz="2400" dirty="0" err="1">
                          <a:effectLst/>
                        </a:rPr>
                        <a:t>chóp</a:t>
                      </a:r>
                      <a:r>
                        <a:rPr lang="en-US" sz="2400" dirty="0">
                          <a:effectLst/>
                        </a:rPr>
                        <a:t> </a:t>
                      </a:r>
                      <a:r>
                        <a:rPr lang="en-US" sz="2400" dirty="0" err="1">
                          <a:effectLst/>
                        </a:rPr>
                        <a:t>tủy</a:t>
                      </a:r>
                      <a:endParaRPr lang="en-US" sz="2400" dirty="0">
                        <a:effectLst/>
                        <a:latin typeface="Times New Roman" panose="02020603050405020304" pitchFamily="18" charset="0"/>
                        <a:ea typeface="MS Mincho" panose="02020609040205080304" pitchFamily="49" charset="-128"/>
                      </a:endParaRPr>
                    </a:p>
                  </a:txBody>
                  <a:tcPr marL="68580" marR="68580" marT="0" marB="0"/>
                </a:tc>
              </a:tr>
              <a:tr h="753593">
                <a:tc>
                  <a:txBody>
                    <a:bodyPr/>
                    <a:lstStyle/>
                    <a:p>
                      <a:pPr marL="0" marR="0" algn="ctr">
                        <a:lnSpc>
                          <a:spcPct val="107000"/>
                        </a:lnSpc>
                        <a:spcBef>
                          <a:spcPts val="0"/>
                        </a:spcBef>
                        <a:spcAft>
                          <a:spcPts val="0"/>
                        </a:spcAft>
                      </a:pPr>
                      <a:r>
                        <a:rPr lang="en-US" sz="2400" dirty="0" err="1">
                          <a:effectLst/>
                        </a:rPr>
                        <a:t>Tổn</a:t>
                      </a:r>
                      <a:r>
                        <a:rPr lang="en-US" sz="2400" dirty="0">
                          <a:effectLst/>
                        </a:rPr>
                        <a:t> </a:t>
                      </a:r>
                      <a:r>
                        <a:rPr lang="en-US" sz="2400" dirty="0" err="1">
                          <a:effectLst/>
                        </a:rPr>
                        <a:t>thương</a:t>
                      </a:r>
                      <a:r>
                        <a:rPr lang="en-US" sz="2400" dirty="0">
                          <a:effectLst/>
                        </a:rPr>
                        <a:t> CS</a:t>
                      </a:r>
                      <a:endParaRPr lang="en-US" sz="24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a:effectLst/>
                        </a:rPr>
                        <a:t>Ngang lức L1-L2</a:t>
                      </a:r>
                      <a:endParaRPr lang="en-US" sz="24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a:effectLst/>
                        </a:rPr>
                        <a:t>Dưới L2</a:t>
                      </a:r>
                      <a:endParaRPr lang="en-US" sz="2400">
                        <a:effectLst/>
                        <a:latin typeface="Times New Roman" panose="02020603050405020304" pitchFamily="18" charset="0"/>
                        <a:ea typeface="MS Mincho" panose="02020609040205080304" pitchFamily="49" charset="-128"/>
                      </a:endParaRPr>
                    </a:p>
                  </a:txBody>
                  <a:tcPr marL="68580" marR="68580" marT="0" marB="0"/>
                </a:tc>
              </a:tr>
              <a:tr h="753593">
                <a:tc>
                  <a:txBody>
                    <a:bodyPr/>
                    <a:lstStyle/>
                    <a:p>
                      <a:pPr marL="0" marR="0" algn="ctr">
                        <a:lnSpc>
                          <a:spcPct val="107000"/>
                        </a:lnSpc>
                        <a:spcBef>
                          <a:spcPts val="0"/>
                        </a:spcBef>
                        <a:spcAft>
                          <a:spcPts val="0"/>
                        </a:spcAft>
                      </a:pPr>
                      <a:r>
                        <a:rPr lang="en-US" sz="2400" dirty="0" err="1">
                          <a:effectLst/>
                        </a:rPr>
                        <a:t>Biểu</a:t>
                      </a:r>
                      <a:r>
                        <a:rPr lang="en-US" sz="2400" dirty="0">
                          <a:effectLst/>
                        </a:rPr>
                        <a:t> </a:t>
                      </a:r>
                      <a:r>
                        <a:rPr lang="en-US" sz="2400" dirty="0" err="1">
                          <a:effectLst/>
                        </a:rPr>
                        <a:t>hiện</a:t>
                      </a:r>
                      <a:endParaRPr lang="en-US" sz="24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a:effectLst/>
                        </a:rPr>
                        <a:t>Đột ngột, đối xứng hai bên</a:t>
                      </a:r>
                      <a:endParaRPr lang="en-US" sz="24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a:effectLst/>
                        </a:rPr>
                        <a:t>Từ từ, thường một bên</a:t>
                      </a:r>
                      <a:endParaRPr lang="en-US" sz="2400">
                        <a:effectLst/>
                        <a:latin typeface="Times New Roman" panose="02020603050405020304" pitchFamily="18" charset="0"/>
                        <a:ea typeface="MS Mincho" panose="02020609040205080304" pitchFamily="49" charset="-128"/>
                      </a:endParaRPr>
                    </a:p>
                  </a:txBody>
                  <a:tcPr marL="68580" marR="68580" marT="0" marB="0"/>
                </a:tc>
              </a:tr>
              <a:tr h="753593">
                <a:tc>
                  <a:txBody>
                    <a:bodyPr/>
                    <a:lstStyle/>
                    <a:p>
                      <a:pPr marL="0" marR="0" algn="ctr">
                        <a:lnSpc>
                          <a:spcPct val="107000"/>
                        </a:lnSpc>
                        <a:spcBef>
                          <a:spcPts val="0"/>
                        </a:spcBef>
                        <a:spcAft>
                          <a:spcPts val="0"/>
                        </a:spcAft>
                      </a:pPr>
                      <a:r>
                        <a:rPr lang="en-US" sz="2400" dirty="0" err="1">
                          <a:effectLst/>
                        </a:rPr>
                        <a:t>Đau</a:t>
                      </a:r>
                      <a:r>
                        <a:rPr lang="en-US" sz="2400" dirty="0">
                          <a:effectLst/>
                        </a:rPr>
                        <a:t> </a:t>
                      </a:r>
                      <a:r>
                        <a:rPr lang="en-US" sz="2400" dirty="0" err="1">
                          <a:effectLst/>
                        </a:rPr>
                        <a:t>vùng</a:t>
                      </a:r>
                      <a:r>
                        <a:rPr lang="en-US" sz="2400" dirty="0">
                          <a:effectLst/>
                        </a:rPr>
                        <a:t> </a:t>
                      </a:r>
                      <a:r>
                        <a:rPr lang="en-US" sz="2400" dirty="0" err="1">
                          <a:effectLst/>
                        </a:rPr>
                        <a:t>lưng</a:t>
                      </a:r>
                      <a:endParaRPr lang="en-US" sz="24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dirty="0" err="1">
                          <a:effectLst/>
                        </a:rPr>
                        <a:t>Nhiều</a:t>
                      </a:r>
                      <a:endParaRPr lang="en-US" sz="24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a:effectLst/>
                        </a:rPr>
                        <a:t>Ít</a:t>
                      </a:r>
                      <a:endParaRPr lang="en-US" sz="2400">
                        <a:effectLst/>
                        <a:latin typeface="Times New Roman" panose="02020603050405020304" pitchFamily="18" charset="0"/>
                        <a:ea typeface="MS Mincho" panose="02020609040205080304" pitchFamily="49" charset="-128"/>
                      </a:endParaRPr>
                    </a:p>
                  </a:txBody>
                  <a:tcPr marL="68580" marR="68580" marT="0" marB="0"/>
                </a:tc>
              </a:tr>
              <a:tr h="1378418">
                <a:tc>
                  <a:txBody>
                    <a:bodyPr/>
                    <a:lstStyle/>
                    <a:p>
                      <a:pPr marL="0" marR="0" algn="ctr">
                        <a:lnSpc>
                          <a:spcPct val="107000"/>
                        </a:lnSpc>
                        <a:spcBef>
                          <a:spcPts val="0"/>
                        </a:spcBef>
                        <a:spcAft>
                          <a:spcPts val="0"/>
                        </a:spcAft>
                      </a:pPr>
                      <a:r>
                        <a:rPr lang="en-US" sz="2400">
                          <a:effectLst/>
                        </a:rPr>
                        <a:t>Rối loạn vận động chi dưới</a:t>
                      </a:r>
                      <a:endParaRPr lang="en-US" sz="24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dirty="0" err="1">
                          <a:effectLst/>
                        </a:rPr>
                        <a:t>Thường</a:t>
                      </a:r>
                      <a:r>
                        <a:rPr lang="en-US" sz="2400" dirty="0">
                          <a:effectLst/>
                        </a:rPr>
                        <a:t> </a:t>
                      </a:r>
                      <a:r>
                        <a:rPr lang="en-US" sz="2400" dirty="0" err="1">
                          <a:effectLst/>
                        </a:rPr>
                        <a:t>ít</a:t>
                      </a:r>
                      <a:r>
                        <a:rPr lang="en-US" sz="2400" dirty="0">
                          <a:effectLst/>
                        </a:rPr>
                        <a:t> </a:t>
                      </a:r>
                      <a:r>
                        <a:rPr lang="en-US" sz="2400" dirty="0" err="1">
                          <a:effectLst/>
                        </a:rPr>
                        <a:t>rõ</a:t>
                      </a:r>
                      <a:r>
                        <a:rPr lang="en-US" sz="2400" dirty="0">
                          <a:effectLst/>
                        </a:rPr>
                        <a:t> </a:t>
                      </a:r>
                      <a:r>
                        <a:rPr lang="en-US" sz="2400" dirty="0" err="1">
                          <a:effectLst/>
                        </a:rPr>
                        <a:t>hơn</a:t>
                      </a:r>
                      <a:r>
                        <a:rPr lang="en-US" sz="2400" dirty="0">
                          <a:effectLst/>
                        </a:rPr>
                        <a:t>, </a:t>
                      </a:r>
                      <a:r>
                        <a:rPr lang="en-US" sz="2400" dirty="0" err="1">
                          <a:effectLst/>
                        </a:rPr>
                        <a:t>đối</a:t>
                      </a:r>
                      <a:r>
                        <a:rPr lang="en-US" sz="2400" dirty="0">
                          <a:effectLst/>
                        </a:rPr>
                        <a:t> </a:t>
                      </a:r>
                      <a:r>
                        <a:rPr lang="en-US" sz="2400" dirty="0" err="1">
                          <a:effectLst/>
                        </a:rPr>
                        <a:t>xứng</a:t>
                      </a:r>
                      <a:r>
                        <a:rPr lang="en-US" sz="2400" dirty="0">
                          <a:effectLst/>
                        </a:rPr>
                        <a:t> </a:t>
                      </a:r>
                      <a:r>
                        <a:rPr lang="en-US" sz="2400" dirty="0" err="1">
                          <a:effectLst/>
                        </a:rPr>
                        <a:t>hai</a:t>
                      </a:r>
                      <a:r>
                        <a:rPr lang="en-US" sz="2400" dirty="0">
                          <a:effectLst/>
                        </a:rPr>
                        <a:t> </a:t>
                      </a:r>
                      <a:r>
                        <a:rPr lang="en-US" sz="2400" dirty="0" err="1">
                          <a:effectLst/>
                        </a:rPr>
                        <a:t>bên</a:t>
                      </a:r>
                      <a:r>
                        <a:rPr lang="en-US" sz="2400" dirty="0">
                          <a:effectLst/>
                        </a:rPr>
                        <a:t>, </a:t>
                      </a:r>
                      <a:r>
                        <a:rPr lang="en-US" sz="2400" dirty="0" err="1">
                          <a:effectLst/>
                        </a:rPr>
                        <a:t>liệt</a:t>
                      </a:r>
                      <a:r>
                        <a:rPr lang="en-US" sz="2400" dirty="0">
                          <a:effectLst/>
                        </a:rPr>
                        <a:t> </a:t>
                      </a:r>
                      <a:r>
                        <a:rPr lang="en-US" sz="2400" dirty="0" err="1">
                          <a:effectLst/>
                        </a:rPr>
                        <a:t>cứng</a:t>
                      </a:r>
                      <a:endParaRPr lang="en-US" sz="24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a:effectLst/>
                        </a:rPr>
                        <a:t>Thường rõ, liệt mềm một bên hoặc hai bên, có thể có teo cơ</a:t>
                      </a:r>
                      <a:endParaRPr lang="en-US" sz="2400">
                        <a:effectLst/>
                        <a:latin typeface="Times New Roman" panose="02020603050405020304" pitchFamily="18" charset="0"/>
                        <a:ea typeface="MS Mincho" panose="02020609040205080304" pitchFamily="49" charset="-128"/>
                      </a:endParaRPr>
                    </a:p>
                  </a:txBody>
                  <a:tcPr marL="68580" marR="68580" marT="0" marB="0"/>
                </a:tc>
              </a:tr>
              <a:tr h="753593">
                <a:tc>
                  <a:txBody>
                    <a:bodyPr/>
                    <a:lstStyle/>
                    <a:p>
                      <a:pPr marL="0" marR="0" algn="ctr">
                        <a:lnSpc>
                          <a:spcPct val="107000"/>
                        </a:lnSpc>
                        <a:spcBef>
                          <a:spcPts val="0"/>
                        </a:spcBef>
                        <a:spcAft>
                          <a:spcPts val="0"/>
                        </a:spcAft>
                      </a:pPr>
                      <a:r>
                        <a:rPr lang="en-US" sz="2400">
                          <a:effectLst/>
                        </a:rPr>
                        <a:t>Phản xạ gân xương</a:t>
                      </a:r>
                      <a:endParaRPr lang="en-US" sz="24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a:effectLst/>
                        </a:rPr>
                        <a:t>Chỉ gân gót bị ảnh hưởng</a:t>
                      </a:r>
                      <a:endParaRPr lang="en-US" sz="24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dirty="0" err="1">
                          <a:effectLst/>
                        </a:rPr>
                        <a:t>Cả</a:t>
                      </a:r>
                      <a:r>
                        <a:rPr lang="en-US" sz="2400" dirty="0">
                          <a:effectLst/>
                        </a:rPr>
                        <a:t> </a:t>
                      </a:r>
                      <a:r>
                        <a:rPr lang="en-US" sz="2400" dirty="0" err="1">
                          <a:effectLst/>
                        </a:rPr>
                        <a:t>gân</a:t>
                      </a:r>
                      <a:r>
                        <a:rPr lang="en-US" sz="2400" dirty="0">
                          <a:effectLst/>
                        </a:rPr>
                        <a:t> </a:t>
                      </a:r>
                      <a:r>
                        <a:rPr lang="en-US" sz="2400" dirty="0" err="1">
                          <a:effectLst/>
                        </a:rPr>
                        <a:t>gối</a:t>
                      </a:r>
                      <a:r>
                        <a:rPr lang="en-US" sz="2400" dirty="0">
                          <a:effectLst/>
                        </a:rPr>
                        <a:t> </a:t>
                      </a:r>
                      <a:r>
                        <a:rPr lang="en-US" sz="2400" dirty="0" err="1">
                          <a:effectLst/>
                        </a:rPr>
                        <a:t>và</a:t>
                      </a:r>
                      <a:r>
                        <a:rPr lang="en-US" sz="2400" dirty="0">
                          <a:effectLst/>
                        </a:rPr>
                        <a:t> </a:t>
                      </a:r>
                      <a:r>
                        <a:rPr lang="en-US" sz="2400" dirty="0" err="1">
                          <a:effectLst/>
                        </a:rPr>
                        <a:t>gân</a:t>
                      </a:r>
                      <a:r>
                        <a:rPr lang="en-US" sz="2400" dirty="0">
                          <a:effectLst/>
                        </a:rPr>
                        <a:t> </a:t>
                      </a:r>
                      <a:r>
                        <a:rPr lang="en-US" sz="2400" dirty="0" err="1">
                          <a:effectLst/>
                        </a:rPr>
                        <a:t>gót</a:t>
                      </a:r>
                      <a:endParaRPr lang="en-US" sz="2400" dirty="0">
                        <a:effectLst/>
                        <a:latin typeface="Times New Roman" panose="02020603050405020304" pitchFamily="18" charset="0"/>
                        <a:ea typeface="MS Mincho" panose="02020609040205080304" pitchFamily="49" charset="-128"/>
                      </a:endParaRPr>
                    </a:p>
                  </a:txBody>
                  <a:tcPr marL="68580" marR="68580" marT="0" marB="0"/>
                </a:tc>
              </a:tr>
              <a:tr h="1378418">
                <a:tc>
                  <a:txBody>
                    <a:bodyPr/>
                    <a:lstStyle/>
                    <a:p>
                      <a:pPr marL="0" marR="0" algn="ctr">
                        <a:lnSpc>
                          <a:spcPct val="107000"/>
                        </a:lnSpc>
                        <a:spcBef>
                          <a:spcPts val="0"/>
                        </a:spcBef>
                        <a:spcAft>
                          <a:spcPts val="0"/>
                        </a:spcAft>
                      </a:pPr>
                      <a:r>
                        <a:rPr lang="en-US" sz="2400">
                          <a:effectLst/>
                        </a:rPr>
                        <a:t>Rối loạn cảm giác</a:t>
                      </a:r>
                      <a:endParaRPr lang="en-US" sz="24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dirty="0" err="1">
                          <a:effectLst/>
                        </a:rPr>
                        <a:t>Tê</a:t>
                      </a:r>
                      <a:r>
                        <a:rPr lang="en-US" sz="2400" dirty="0">
                          <a:effectLst/>
                        </a:rPr>
                        <a:t> </a:t>
                      </a:r>
                      <a:r>
                        <a:rPr lang="en-US" sz="2400" dirty="0" err="1">
                          <a:effectLst/>
                        </a:rPr>
                        <a:t>bì</a:t>
                      </a:r>
                      <a:r>
                        <a:rPr lang="en-US" sz="2400" dirty="0">
                          <a:effectLst/>
                        </a:rPr>
                        <a:t> </a:t>
                      </a:r>
                      <a:r>
                        <a:rPr lang="en-US" sz="2400" dirty="0" err="1">
                          <a:effectLst/>
                        </a:rPr>
                        <a:t>vùng</a:t>
                      </a:r>
                      <a:r>
                        <a:rPr lang="en-US" sz="2400" dirty="0">
                          <a:effectLst/>
                        </a:rPr>
                        <a:t> </a:t>
                      </a:r>
                      <a:r>
                        <a:rPr lang="en-US" sz="2400" dirty="0" err="1">
                          <a:effectLst/>
                        </a:rPr>
                        <a:t>quanh</a:t>
                      </a:r>
                      <a:r>
                        <a:rPr lang="en-US" sz="2400" dirty="0">
                          <a:effectLst/>
                        </a:rPr>
                        <a:t> </a:t>
                      </a:r>
                      <a:r>
                        <a:rPr lang="en-US" sz="2400" dirty="0" err="1">
                          <a:effectLst/>
                        </a:rPr>
                        <a:t>hậu</a:t>
                      </a:r>
                      <a:r>
                        <a:rPr lang="en-US" sz="2400" dirty="0">
                          <a:effectLst/>
                        </a:rPr>
                        <a:t> </a:t>
                      </a:r>
                      <a:r>
                        <a:rPr lang="en-US" sz="2400" dirty="0" err="1">
                          <a:effectLst/>
                        </a:rPr>
                        <a:t>môn</a:t>
                      </a:r>
                      <a:endParaRPr lang="en-US" sz="24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lnSpc>
                          <a:spcPct val="107000"/>
                        </a:lnSpc>
                        <a:spcBef>
                          <a:spcPts val="0"/>
                        </a:spcBef>
                        <a:spcAft>
                          <a:spcPts val="0"/>
                        </a:spcAft>
                      </a:pPr>
                      <a:r>
                        <a:rPr lang="en-US" sz="2400" dirty="0" err="1">
                          <a:effectLst/>
                        </a:rPr>
                        <a:t>Tê</a:t>
                      </a:r>
                      <a:r>
                        <a:rPr lang="en-US" sz="2400" dirty="0">
                          <a:effectLst/>
                        </a:rPr>
                        <a:t> </a:t>
                      </a:r>
                      <a:r>
                        <a:rPr lang="en-US" sz="2400" dirty="0" err="1">
                          <a:effectLst/>
                        </a:rPr>
                        <a:t>bì</a:t>
                      </a:r>
                      <a:r>
                        <a:rPr lang="en-US" sz="2400" dirty="0">
                          <a:effectLst/>
                        </a:rPr>
                        <a:t> </a:t>
                      </a:r>
                      <a:r>
                        <a:rPr lang="en-US" sz="2400" dirty="0" err="1">
                          <a:effectLst/>
                        </a:rPr>
                        <a:t>vùng</a:t>
                      </a:r>
                      <a:r>
                        <a:rPr lang="en-US" sz="2400" dirty="0">
                          <a:effectLst/>
                        </a:rPr>
                        <a:t> </a:t>
                      </a:r>
                      <a:r>
                        <a:rPr lang="en-US" sz="2400" dirty="0" err="1">
                          <a:effectLst/>
                        </a:rPr>
                        <a:t>yên</a:t>
                      </a:r>
                      <a:r>
                        <a:rPr lang="en-US" sz="2400" dirty="0">
                          <a:effectLst/>
                        </a:rPr>
                        <a:t> </a:t>
                      </a:r>
                      <a:r>
                        <a:rPr lang="en-US" sz="2400" dirty="0" err="1">
                          <a:effectLst/>
                        </a:rPr>
                        <a:t>ngựa</a:t>
                      </a:r>
                      <a:r>
                        <a:rPr lang="en-US" sz="2400" dirty="0">
                          <a:effectLst/>
                        </a:rPr>
                        <a:t> </a:t>
                      </a:r>
                      <a:r>
                        <a:rPr lang="en-US" sz="2400" dirty="0" err="1">
                          <a:effectLst/>
                        </a:rPr>
                        <a:t>nói</a:t>
                      </a:r>
                      <a:r>
                        <a:rPr lang="en-US" sz="2400" dirty="0">
                          <a:effectLst/>
                        </a:rPr>
                        <a:t> </a:t>
                      </a:r>
                      <a:r>
                        <a:rPr lang="en-US" sz="2400" dirty="0" err="1">
                          <a:effectLst/>
                        </a:rPr>
                        <a:t>chung</a:t>
                      </a:r>
                      <a:r>
                        <a:rPr lang="en-US" sz="2400" dirty="0">
                          <a:effectLst/>
                        </a:rPr>
                        <a:t>, </a:t>
                      </a:r>
                      <a:r>
                        <a:rPr lang="en-US" sz="2400" dirty="0" err="1">
                          <a:effectLst/>
                        </a:rPr>
                        <a:t>có</a:t>
                      </a:r>
                      <a:r>
                        <a:rPr lang="en-US" sz="2400" dirty="0">
                          <a:effectLst/>
                        </a:rPr>
                        <a:t> </a:t>
                      </a:r>
                      <a:r>
                        <a:rPr lang="en-US" sz="2400" dirty="0" err="1">
                          <a:effectLst/>
                        </a:rPr>
                        <a:t>thể</a:t>
                      </a:r>
                      <a:r>
                        <a:rPr lang="en-US" sz="2400" dirty="0">
                          <a:effectLst/>
                        </a:rPr>
                        <a:t> </a:t>
                      </a:r>
                      <a:r>
                        <a:rPr lang="en-US" sz="2400" dirty="0" err="1">
                          <a:effectLst/>
                        </a:rPr>
                        <a:t>có</a:t>
                      </a:r>
                      <a:r>
                        <a:rPr lang="en-US" sz="2400" dirty="0">
                          <a:effectLst/>
                        </a:rPr>
                        <a:t> </a:t>
                      </a:r>
                      <a:r>
                        <a:rPr lang="en-US" sz="2400" dirty="0" err="1">
                          <a:effectLst/>
                        </a:rPr>
                        <a:t>đau</a:t>
                      </a:r>
                      <a:r>
                        <a:rPr lang="en-US" sz="2400" dirty="0">
                          <a:effectLst/>
                        </a:rPr>
                        <a:t> </a:t>
                      </a:r>
                      <a:r>
                        <a:rPr lang="en-US" sz="2400" dirty="0" err="1">
                          <a:effectLst/>
                        </a:rPr>
                        <a:t>dọc</a:t>
                      </a:r>
                      <a:r>
                        <a:rPr lang="en-US" sz="2400" dirty="0">
                          <a:effectLst/>
                        </a:rPr>
                        <a:t> </a:t>
                      </a:r>
                      <a:r>
                        <a:rPr lang="en-US" sz="2400" dirty="0" err="1">
                          <a:effectLst/>
                        </a:rPr>
                        <a:t>theo</a:t>
                      </a:r>
                      <a:r>
                        <a:rPr lang="en-US" sz="2400" dirty="0">
                          <a:effectLst/>
                        </a:rPr>
                        <a:t> </a:t>
                      </a:r>
                      <a:r>
                        <a:rPr lang="en-US" sz="2400" dirty="0" err="1">
                          <a:effectLst/>
                        </a:rPr>
                        <a:t>dây</a:t>
                      </a:r>
                      <a:r>
                        <a:rPr lang="en-US" sz="2400" dirty="0">
                          <a:effectLst/>
                        </a:rPr>
                        <a:t> </a:t>
                      </a:r>
                      <a:r>
                        <a:rPr lang="en-US" sz="2400" dirty="0" err="1">
                          <a:effectLst/>
                        </a:rPr>
                        <a:t>thần</a:t>
                      </a:r>
                      <a:r>
                        <a:rPr lang="en-US" sz="2400" dirty="0">
                          <a:effectLst/>
                        </a:rPr>
                        <a:t> </a:t>
                      </a:r>
                      <a:r>
                        <a:rPr lang="en-US" sz="2400" dirty="0" err="1">
                          <a:effectLst/>
                        </a:rPr>
                        <a:t>kinh</a:t>
                      </a:r>
                      <a:r>
                        <a:rPr lang="en-US" sz="2400" dirty="0">
                          <a:effectLst/>
                        </a:rPr>
                        <a:t> </a:t>
                      </a:r>
                      <a:r>
                        <a:rPr lang="en-US" sz="2400" dirty="0" err="1">
                          <a:effectLst/>
                        </a:rPr>
                        <a:t>ngồi</a:t>
                      </a:r>
                      <a:endParaRPr lang="en-US" sz="2400" dirty="0">
                        <a:effectLst/>
                        <a:latin typeface="Times New Roman" panose="02020603050405020304" pitchFamily="18" charset="0"/>
                        <a:ea typeface="MS Mincho" panose="02020609040205080304" pitchFamily="49" charset="-128"/>
                      </a:endParaRPr>
                    </a:p>
                  </a:txBody>
                  <a:tcPr marL="68580" marR="68580" marT="0" marB="0"/>
                </a:tc>
              </a:tr>
            </a:tbl>
          </a:graphicData>
        </a:graphic>
      </p:graphicFrame>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8507"/>
          <a:stretch/>
        </p:blipFill>
        <p:spPr>
          <a:xfrm>
            <a:off x="8884920" y="220163"/>
            <a:ext cx="3307080" cy="6531157"/>
          </a:xfrm>
          <a:prstGeom prst="rect">
            <a:avLst/>
          </a:prstGeom>
        </p:spPr>
      </p:pic>
    </p:spTree>
    <p:extLst>
      <p:ext uri="{BB962C8B-B14F-4D97-AF65-F5344CB8AC3E}">
        <p14:creationId xmlns:p14="http://schemas.microsoft.com/office/powerpoint/2010/main" val="3091951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56" y="81017"/>
            <a:ext cx="10515600" cy="1325563"/>
          </a:xfrm>
        </p:spPr>
        <p:txBody>
          <a:bodyPr/>
          <a:lstStyle/>
          <a:p>
            <a:r>
              <a:rPr lang="en-US" b="1" dirty="0"/>
              <a:t>1. </a:t>
            </a:r>
            <a:r>
              <a:rPr lang="en-US" b="1" dirty="0" err="1"/>
              <a:t>Tổng</a:t>
            </a:r>
            <a:r>
              <a:rPr lang="en-US" b="1" dirty="0"/>
              <a:t> </a:t>
            </a:r>
            <a:r>
              <a:rPr lang="en-US" b="1" dirty="0" err="1"/>
              <a:t>quan</a:t>
            </a:r>
            <a:endParaRPr lang="en-US" b="1" dirty="0"/>
          </a:p>
        </p:txBody>
      </p:sp>
      <p:sp>
        <p:nvSpPr>
          <p:cNvPr id="3" name="Content Placeholder 2"/>
          <p:cNvSpPr>
            <a:spLocks noGrp="1"/>
          </p:cNvSpPr>
          <p:nvPr>
            <p:ph idx="1"/>
          </p:nvPr>
        </p:nvSpPr>
        <p:spPr>
          <a:xfrm>
            <a:off x="194256" y="1571222"/>
            <a:ext cx="6361090" cy="4584879"/>
          </a:xfrm>
        </p:spPr>
        <p:txBody>
          <a:bodyPr>
            <a:normAutofit/>
          </a:bodyPr>
          <a:lstStyle/>
          <a:p>
            <a:pPr>
              <a:buFontTx/>
              <a:buChar char="-"/>
            </a:pPr>
            <a:r>
              <a:rPr lang="en-US" dirty="0" err="1"/>
              <a:t>Mức</a:t>
            </a:r>
            <a:r>
              <a:rPr lang="en-US" dirty="0"/>
              <a:t> </a:t>
            </a:r>
            <a:r>
              <a:rPr lang="en-US" dirty="0" err="1"/>
              <a:t>độ</a:t>
            </a:r>
            <a:r>
              <a:rPr lang="en-US" dirty="0"/>
              <a:t> </a:t>
            </a:r>
            <a:r>
              <a:rPr lang="en-US" dirty="0" err="1"/>
              <a:t>gãy</a:t>
            </a:r>
            <a:r>
              <a:rPr lang="en-US" dirty="0"/>
              <a:t> </a:t>
            </a:r>
            <a:r>
              <a:rPr lang="en-US" dirty="0" err="1"/>
              <a:t>cột</a:t>
            </a:r>
            <a:r>
              <a:rPr lang="en-US" dirty="0"/>
              <a:t> </a:t>
            </a:r>
            <a:r>
              <a:rPr lang="en-US" dirty="0" err="1"/>
              <a:t>sống</a:t>
            </a:r>
            <a:r>
              <a:rPr lang="en-US" dirty="0"/>
              <a:t> </a:t>
            </a:r>
            <a:r>
              <a:rPr lang="en-US" dirty="0" err="1"/>
              <a:t>ngực</a:t>
            </a:r>
            <a:r>
              <a:rPr lang="en-US" dirty="0"/>
              <a:t> - </a:t>
            </a:r>
            <a:r>
              <a:rPr lang="en-US" dirty="0" err="1"/>
              <a:t>thắt</a:t>
            </a:r>
            <a:r>
              <a:rPr lang="en-US" dirty="0"/>
              <a:t> </a:t>
            </a:r>
            <a:r>
              <a:rPr lang="en-US" dirty="0" err="1"/>
              <a:t>lưng</a:t>
            </a:r>
            <a:r>
              <a:rPr lang="en-US" dirty="0"/>
              <a:t> </a:t>
            </a:r>
            <a:r>
              <a:rPr lang="en-US" dirty="0" err="1"/>
              <a:t>có</a:t>
            </a:r>
            <a:r>
              <a:rPr lang="en-US" dirty="0"/>
              <a:t> </a:t>
            </a:r>
            <a:r>
              <a:rPr lang="en-US" dirty="0" err="1"/>
              <a:t>thể</a:t>
            </a:r>
            <a:r>
              <a:rPr lang="en-US" dirty="0"/>
              <a:t> </a:t>
            </a:r>
            <a:r>
              <a:rPr lang="en-US" dirty="0" err="1"/>
              <a:t>là</a:t>
            </a:r>
            <a:r>
              <a:rPr lang="en-US" dirty="0"/>
              <a:t> </a:t>
            </a:r>
            <a:r>
              <a:rPr lang="en-US" dirty="0" err="1"/>
              <a:t>gãy</a:t>
            </a:r>
            <a:r>
              <a:rPr lang="en-US" dirty="0"/>
              <a:t> </a:t>
            </a:r>
            <a:r>
              <a:rPr lang="en-US" dirty="0" err="1"/>
              <a:t>đơn</a:t>
            </a:r>
            <a:r>
              <a:rPr lang="en-US" dirty="0"/>
              <a:t> </a:t>
            </a:r>
            <a:r>
              <a:rPr lang="en-US" dirty="0" err="1"/>
              <a:t>giản</a:t>
            </a:r>
            <a:r>
              <a:rPr lang="en-US" dirty="0"/>
              <a:t> </a:t>
            </a:r>
            <a:r>
              <a:rPr lang="en-US" dirty="0" err="1"/>
              <a:t>không</a:t>
            </a:r>
            <a:r>
              <a:rPr lang="en-US" dirty="0"/>
              <a:t> di </a:t>
            </a:r>
            <a:r>
              <a:rPr lang="en-US" dirty="0" err="1"/>
              <a:t>lệch</a:t>
            </a:r>
            <a:r>
              <a:rPr lang="en-US" dirty="0"/>
              <a:t> </a:t>
            </a:r>
            <a:r>
              <a:rPr lang="en-US" dirty="0" err="1"/>
              <a:t>cho</a:t>
            </a:r>
            <a:r>
              <a:rPr lang="en-US" dirty="0"/>
              <a:t> </a:t>
            </a:r>
            <a:r>
              <a:rPr lang="en-US" dirty="0" err="1"/>
              <a:t>tới</a:t>
            </a:r>
            <a:r>
              <a:rPr lang="en-US" dirty="0"/>
              <a:t> </a:t>
            </a:r>
            <a:r>
              <a:rPr lang="en-US" dirty="0" err="1"/>
              <a:t>gãy</a:t>
            </a:r>
            <a:r>
              <a:rPr lang="en-US" dirty="0"/>
              <a:t> </a:t>
            </a:r>
            <a:r>
              <a:rPr lang="en-US" dirty="0" err="1"/>
              <a:t>phức</a:t>
            </a:r>
            <a:r>
              <a:rPr lang="en-US" dirty="0"/>
              <a:t> </a:t>
            </a:r>
            <a:r>
              <a:rPr lang="en-US" dirty="0" err="1"/>
              <a:t>tạp</a:t>
            </a:r>
            <a:r>
              <a:rPr lang="en-US" dirty="0"/>
              <a:t> </a:t>
            </a:r>
            <a:r>
              <a:rPr lang="en-US" dirty="0" err="1"/>
              <a:t>có</a:t>
            </a:r>
            <a:r>
              <a:rPr lang="en-US" dirty="0"/>
              <a:t> di </a:t>
            </a:r>
            <a:r>
              <a:rPr lang="en-US" dirty="0" err="1"/>
              <a:t>lệch</a:t>
            </a:r>
            <a:r>
              <a:rPr lang="en-US" dirty="0"/>
              <a:t>. </a:t>
            </a:r>
            <a:r>
              <a:rPr lang="en-US" baseline="30000" dirty="0"/>
              <a:t>[1]</a:t>
            </a:r>
          </a:p>
          <a:p>
            <a:pPr>
              <a:buFontTx/>
              <a:buChar char="-"/>
            </a:pPr>
            <a:r>
              <a:rPr lang="vi-VN" dirty="0"/>
              <a:t>50% trong số này không ổn định và có thể dẫn đến tàn tật đáng kể, dị dạng và </a:t>
            </a:r>
            <a:r>
              <a:rPr lang="en-US" dirty="0" err="1"/>
              <a:t>suy</a:t>
            </a:r>
            <a:r>
              <a:rPr lang="en-US" dirty="0"/>
              <a:t> </a:t>
            </a:r>
            <a:r>
              <a:rPr lang="en-US" dirty="0" err="1"/>
              <a:t>giảm</a:t>
            </a:r>
            <a:r>
              <a:rPr lang="en-US" dirty="0"/>
              <a:t> </a:t>
            </a:r>
            <a:r>
              <a:rPr lang="en-US" dirty="0" err="1"/>
              <a:t>chức</a:t>
            </a:r>
            <a:r>
              <a:rPr lang="en-US" dirty="0"/>
              <a:t> </a:t>
            </a:r>
            <a:r>
              <a:rPr lang="en-US" dirty="0" err="1"/>
              <a:t>năng</a:t>
            </a:r>
            <a:r>
              <a:rPr lang="en-US" dirty="0"/>
              <a:t> </a:t>
            </a:r>
            <a:r>
              <a:rPr lang="vi-VN" dirty="0"/>
              <a:t>thần kinh.</a:t>
            </a:r>
            <a:endParaRPr lang="en-US" dirty="0"/>
          </a:p>
          <a:p>
            <a:pPr>
              <a:buFontTx/>
              <a:buChar char="-"/>
            </a:pPr>
            <a:r>
              <a:rPr lang="en-US" dirty="0" err="1"/>
              <a:t>Các</a:t>
            </a:r>
            <a:r>
              <a:rPr lang="en-US" dirty="0"/>
              <a:t> h</a:t>
            </a:r>
            <a:r>
              <a:rPr lang="vi-VN" dirty="0"/>
              <a:t>ệ thống phân loại </a:t>
            </a:r>
            <a:r>
              <a:rPr lang="en-US" dirty="0" err="1"/>
              <a:t>chủ</a:t>
            </a:r>
            <a:r>
              <a:rPr lang="en-US" dirty="0"/>
              <a:t> </a:t>
            </a:r>
            <a:r>
              <a:rPr lang="en-US" dirty="0" err="1"/>
              <a:t>yếu</a:t>
            </a:r>
            <a:r>
              <a:rPr lang="en-US" dirty="0"/>
              <a:t> </a:t>
            </a:r>
            <a:r>
              <a:rPr lang="vi-VN" dirty="0"/>
              <a:t>dựa trên hình thái gãy xương, </a:t>
            </a:r>
            <a:r>
              <a:rPr lang="en-US" dirty="0" err="1"/>
              <a:t>suy</a:t>
            </a:r>
            <a:r>
              <a:rPr lang="en-US" dirty="0"/>
              <a:t> </a:t>
            </a:r>
            <a:r>
              <a:rPr lang="en-US" dirty="0" err="1"/>
              <a:t>giảm</a:t>
            </a:r>
            <a:r>
              <a:rPr lang="en-US" dirty="0"/>
              <a:t> </a:t>
            </a:r>
            <a:r>
              <a:rPr lang="en-US" dirty="0" err="1"/>
              <a:t>chức</a:t>
            </a:r>
            <a:r>
              <a:rPr lang="en-US" dirty="0"/>
              <a:t> </a:t>
            </a:r>
            <a:r>
              <a:rPr lang="en-US" dirty="0" err="1"/>
              <a:t>năng</a:t>
            </a:r>
            <a:r>
              <a:rPr lang="en-US" dirty="0"/>
              <a:t> </a:t>
            </a:r>
            <a:r>
              <a:rPr lang="vi-VN" dirty="0"/>
              <a:t>thần kinh và </a:t>
            </a:r>
            <a:r>
              <a:rPr lang="en-US" dirty="0" err="1"/>
              <a:t>tổn</a:t>
            </a:r>
            <a:r>
              <a:rPr lang="en-US" dirty="0"/>
              <a:t> </a:t>
            </a:r>
            <a:r>
              <a:rPr lang="en-US" dirty="0" err="1"/>
              <a:t>thương</a:t>
            </a:r>
            <a:r>
              <a:rPr lang="en-US" dirty="0"/>
              <a:t> </a:t>
            </a:r>
            <a:r>
              <a:rPr lang="vi-VN" dirty="0"/>
              <a:t>phức </a:t>
            </a:r>
            <a:r>
              <a:rPr lang="en-US" dirty="0" err="1"/>
              <a:t>hợp</a:t>
            </a:r>
            <a:r>
              <a:rPr lang="vi-VN" dirty="0"/>
              <a:t> dây chằng</a:t>
            </a:r>
            <a:r>
              <a:rPr lang="en-US" dirty="0"/>
              <a:t> </a:t>
            </a:r>
            <a:r>
              <a:rPr lang="en-US" dirty="0" err="1"/>
              <a:t>dọc</a:t>
            </a:r>
            <a:r>
              <a:rPr lang="vi-VN" dirty="0"/>
              <a:t> sau</a:t>
            </a:r>
            <a:r>
              <a:rPr lang="en-US" dirty="0"/>
              <a:t>.</a:t>
            </a:r>
            <a:endParaRPr lang="en-US" baseline="30000" dirty="0"/>
          </a:p>
          <a:p>
            <a:pPr>
              <a:buFontTx/>
              <a:buChar char="-"/>
            </a:pPr>
            <a:endParaRPr lang="en-US" dirty="0"/>
          </a:p>
        </p:txBody>
      </p:sp>
      <p:sp>
        <p:nvSpPr>
          <p:cNvPr id="4" name="TextBox 3"/>
          <p:cNvSpPr txBox="1"/>
          <p:nvPr/>
        </p:nvSpPr>
        <p:spPr>
          <a:xfrm>
            <a:off x="194255" y="6211669"/>
            <a:ext cx="11448245" cy="369332"/>
          </a:xfrm>
          <a:prstGeom prst="rect">
            <a:avLst/>
          </a:prstGeom>
          <a:noFill/>
        </p:spPr>
        <p:txBody>
          <a:bodyPr wrap="square" rtlCol="0">
            <a:spAutoFit/>
          </a:bodyPr>
          <a:lstStyle/>
          <a:p>
            <a:r>
              <a:rPr lang="en-US" b="1" dirty="0">
                <a:solidFill>
                  <a:schemeClr val="accent2">
                    <a:lumMod val="75000"/>
                  </a:schemeClr>
                </a:solidFill>
              </a:rPr>
              <a:t>1. Wood KB, Li W, </a:t>
            </a:r>
            <a:r>
              <a:rPr lang="en-US" b="1" dirty="0" err="1">
                <a:solidFill>
                  <a:schemeClr val="accent2">
                    <a:lumMod val="75000"/>
                  </a:schemeClr>
                </a:solidFill>
              </a:rPr>
              <a:t>Lebl</a:t>
            </a:r>
            <a:r>
              <a:rPr lang="en-US" b="1" dirty="0">
                <a:solidFill>
                  <a:schemeClr val="accent2">
                    <a:lumMod val="75000"/>
                  </a:schemeClr>
                </a:solidFill>
              </a:rPr>
              <a:t> DS, </a:t>
            </a:r>
            <a:r>
              <a:rPr lang="en-US" b="1" dirty="0" err="1">
                <a:solidFill>
                  <a:schemeClr val="accent2">
                    <a:lumMod val="75000"/>
                  </a:schemeClr>
                </a:solidFill>
              </a:rPr>
              <a:t>Ploumis</a:t>
            </a:r>
            <a:r>
              <a:rPr lang="en-US" b="1" dirty="0">
                <a:solidFill>
                  <a:schemeClr val="accent2">
                    <a:lumMod val="75000"/>
                  </a:schemeClr>
                </a:solidFill>
              </a:rPr>
              <a:t> A. Management of thoracolumbar spine fractures. Spine J. 2014;14:145–64.</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620" y="970477"/>
            <a:ext cx="4762500" cy="4762500"/>
          </a:xfrm>
          <a:prstGeom prst="rect">
            <a:avLst/>
          </a:prstGeom>
        </p:spPr>
      </p:pic>
    </p:spTree>
    <p:extLst>
      <p:ext uri="{BB962C8B-B14F-4D97-AF65-F5344CB8AC3E}">
        <p14:creationId xmlns:p14="http://schemas.microsoft.com/office/powerpoint/2010/main" val="195151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103867"/>
            <a:ext cx="10515600" cy="1325563"/>
          </a:xfrm>
        </p:spPr>
        <p:txBody>
          <a:bodyPr/>
          <a:lstStyle/>
          <a:p>
            <a:r>
              <a:rPr lang="en-US" dirty="0" err="1"/>
              <a:t>Phân</a:t>
            </a:r>
            <a:r>
              <a:rPr lang="en-US" dirty="0"/>
              <a:t> </a:t>
            </a:r>
            <a:r>
              <a:rPr lang="en-US" dirty="0" err="1"/>
              <a:t>loại</a:t>
            </a:r>
            <a:r>
              <a:rPr lang="en-US" dirty="0"/>
              <a:t> </a:t>
            </a:r>
            <a:r>
              <a:rPr lang="en-US" dirty="0" err="1"/>
              <a:t>tổn</a:t>
            </a:r>
            <a:r>
              <a:rPr lang="en-US" dirty="0"/>
              <a:t> </a:t>
            </a:r>
            <a:r>
              <a:rPr lang="en-US" dirty="0" err="1"/>
              <a:t>thương</a:t>
            </a:r>
            <a:r>
              <a:rPr lang="en-US" dirty="0"/>
              <a:t> </a:t>
            </a:r>
            <a:r>
              <a:rPr lang="en-US" dirty="0" err="1"/>
              <a:t>tủy</a:t>
            </a:r>
            <a:r>
              <a:rPr lang="en-US" dirty="0"/>
              <a:t> </a:t>
            </a:r>
            <a:r>
              <a:rPr lang="en-US" dirty="0" err="1"/>
              <a:t>sống</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632" t="5690" r="4207" b="15615"/>
          <a:stretch/>
        </p:blipFill>
        <p:spPr>
          <a:xfrm>
            <a:off x="1451429" y="1429430"/>
            <a:ext cx="9637486" cy="4786403"/>
          </a:xfrm>
          <a:prstGeom prst="rect">
            <a:avLst/>
          </a:prstGeom>
        </p:spPr>
      </p:pic>
      <p:sp>
        <p:nvSpPr>
          <p:cNvPr id="6" name="TextBox 5"/>
          <p:cNvSpPr txBox="1"/>
          <p:nvPr/>
        </p:nvSpPr>
        <p:spPr>
          <a:xfrm>
            <a:off x="711200" y="6215833"/>
            <a:ext cx="10638971" cy="646331"/>
          </a:xfrm>
          <a:prstGeom prst="rect">
            <a:avLst/>
          </a:prstGeom>
          <a:noFill/>
        </p:spPr>
        <p:txBody>
          <a:bodyPr wrap="square" rtlCol="0">
            <a:spAutoFit/>
          </a:bodyPr>
          <a:lstStyle/>
          <a:p>
            <a:r>
              <a:rPr lang="en-US" dirty="0">
                <a:solidFill>
                  <a:schemeClr val="accent2">
                    <a:lumMod val="75000"/>
                  </a:schemeClr>
                </a:solidFill>
              </a:rPr>
              <a:t>Frankel </a:t>
            </a:r>
            <a:r>
              <a:rPr lang="en-US" i="1" dirty="0">
                <a:solidFill>
                  <a:schemeClr val="accent2">
                    <a:lumMod val="75000"/>
                  </a:schemeClr>
                </a:solidFill>
              </a:rPr>
              <a:t>et al </a:t>
            </a:r>
            <a:r>
              <a:rPr lang="en-US" dirty="0">
                <a:solidFill>
                  <a:schemeClr val="accent2">
                    <a:lumMod val="75000"/>
                  </a:schemeClr>
                </a:solidFill>
              </a:rPr>
              <a:t>.The value of postural reduction in the initial management of closed injuries of the spine with paraplegia and tetraplegia. I. Paraplegia. 1969;7:179–192.</a:t>
            </a:r>
          </a:p>
        </p:txBody>
      </p:sp>
    </p:spTree>
    <p:extLst>
      <p:ext uri="{BB962C8B-B14F-4D97-AF65-F5344CB8AC3E}">
        <p14:creationId xmlns:p14="http://schemas.microsoft.com/office/powerpoint/2010/main" val="2578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7829" y="207847"/>
            <a:ext cx="8316685" cy="5223187"/>
          </a:xfrm>
          <a:ln>
            <a:solidFill>
              <a:schemeClr val="tx1"/>
            </a:solidFill>
          </a:ln>
        </p:spPr>
      </p:pic>
      <p:sp>
        <p:nvSpPr>
          <p:cNvPr id="6" name="TextBox 5"/>
          <p:cNvSpPr txBox="1"/>
          <p:nvPr/>
        </p:nvSpPr>
        <p:spPr>
          <a:xfrm>
            <a:off x="1995713" y="5646057"/>
            <a:ext cx="8040915" cy="923330"/>
          </a:xfrm>
          <a:prstGeom prst="rect">
            <a:avLst/>
          </a:prstGeom>
          <a:noFill/>
        </p:spPr>
        <p:txBody>
          <a:bodyPr wrap="square" rtlCol="0">
            <a:spAutoFit/>
          </a:bodyPr>
          <a:lstStyle/>
          <a:p>
            <a:r>
              <a:rPr lang="en-US" dirty="0">
                <a:solidFill>
                  <a:schemeClr val="accent2">
                    <a:lumMod val="75000"/>
                  </a:schemeClr>
                </a:solidFill>
              </a:rPr>
              <a:t>American Spinal Injury Association. International Standards for Neurological Classification of Spinal Cord Injury, 2002 Revision. Chicago, IL: American Spinal Injury Association; 2002</a:t>
            </a:r>
          </a:p>
        </p:txBody>
      </p:sp>
    </p:spTree>
    <p:extLst>
      <p:ext uri="{BB962C8B-B14F-4D97-AF65-F5344CB8AC3E}">
        <p14:creationId xmlns:p14="http://schemas.microsoft.com/office/powerpoint/2010/main" val="2025383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86" y="103868"/>
            <a:ext cx="10515600" cy="1325563"/>
          </a:xfrm>
        </p:spPr>
        <p:txBody>
          <a:bodyPr/>
          <a:lstStyle/>
          <a:p>
            <a:r>
              <a:rPr lang="en-US" dirty="0"/>
              <a:t>6. </a:t>
            </a:r>
            <a:r>
              <a:rPr lang="en-US" dirty="0" err="1"/>
              <a:t>Hình</a:t>
            </a:r>
            <a:r>
              <a:rPr lang="en-US" dirty="0"/>
              <a:t> </a:t>
            </a:r>
            <a:r>
              <a:rPr lang="en-US" dirty="0" err="1"/>
              <a:t>ảnh</a:t>
            </a:r>
            <a:r>
              <a:rPr lang="en-US" dirty="0"/>
              <a:t> </a:t>
            </a:r>
            <a:r>
              <a:rPr lang="en-US" dirty="0" err="1"/>
              <a:t>học</a:t>
            </a:r>
            <a:endParaRPr lang="en-US" dirty="0"/>
          </a:p>
        </p:txBody>
      </p:sp>
      <p:sp>
        <p:nvSpPr>
          <p:cNvPr id="3" name="Content Placeholder 2"/>
          <p:cNvSpPr>
            <a:spLocks noGrp="1"/>
          </p:cNvSpPr>
          <p:nvPr>
            <p:ph idx="1"/>
          </p:nvPr>
        </p:nvSpPr>
        <p:spPr>
          <a:xfrm>
            <a:off x="130740" y="1226602"/>
            <a:ext cx="6230257" cy="4351338"/>
          </a:xfrm>
        </p:spPr>
        <p:txBody>
          <a:bodyPr/>
          <a:lstStyle/>
          <a:p>
            <a:pPr marL="0" indent="0">
              <a:buNone/>
            </a:pPr>
            <a:r>
              <a:rPr lang="en-US" b="1" dirty="0">
                <a:solidFill>
                  <a:srgbClr val="FF0000"/>
                </a:solidFill>
              </a:rPr>
              <a:t>X-Quang </a:t>
            </a:r>
            <a:r>
              <a:rPr lang="en-US" b="1" dirty="0" err="1">
                <a:solidFill>
                  <a:srgbClr val="FF0000"/>
                </a:solidFill>
              </a:rPr>
              <a:t>thẳng</a:t>
            </a:r>
            <a:endParaRPr lang="en-US" b="1" dirty="0">
              <a:solidFill>
                <a:srgbClr val="FF0000"/>
              </a:solidFill>
            </a:endParaRPr>
          </a:p>
          <a:p>
            <a:pPr>
              <a:buFontTx/>
              <a:buChar char="-"/>
            </a:pPr>
            <a:r>
              <a:rPr lang="en-US" dirty="0" err="1"/>
              <a:t>Sự</a:t>
            </a:r>
            <a:r>
              <a:rPr lang="en-US" dirty="0"/>
              <a:t> </a:t>
            </a:r>
            <a:r>
              <a:rPr lang="en-US" dirty="0" err="1"/>
              <a:t>liên</a:t>
            </a:r>
            <a:r>
              <a:rPr lang="en-US" dirty="0"/>
              <a:t> </a:t>
            </a:r>
            <a:r>
              <a:rPr lang="en-US" dirty="0" err="1"/>
              <a:t>kết</a:t>
            </a:r>
            <a:endParaRPr lang="en-US" dirty="0"/>
          </a:p>
          <a:p>
            <a:pPr>
              <a:buFontTx/>
              <a:buChar char="-"/>
            </a:pPr>
            <a:r>
              <a:rPr lang="en-US" dirty="0" err="1"/>
              <a:t>Sự</a:t>
            </a:r>
            <a:r>
              <a:rPr lang="en-US" dirty="0"/>
              <a:t> </a:t>
            </a:r>
            <a:r>
              <a:rPr lang="en-US" dirty="0" err="1"/>
              <a:t>đối</a:t>
            </a:r>
            <a:r>
              <a:rPr lang="en-US" dirty="0"/>
              <a:t> </a:t>
            </a:r>
            <a:r>
              <a:rPr lang="en-US" dirty="0" err="1"/>
              <a:t>xứng</a:t>
            </a:r>
            <a:r>
              <a:rPr lang="en-US" dirty="0"/>
              <a:t> </a:t>
            </a:r>
            <a:r>
              <a:rPr lang="en-US" dirty="0" err="1"/>
              <a:t>và</a:t>
            </a:r>
            <a:r>
              <a:rPr lang="en-US" dirty="0"/>
              <a:t> </a:t>
            </a:r>
            <a:r>
              <a:rPr lang="en-US" dirty="0" err="1"/>
              <a:t>hình</a:t>
            </a:r>
            <a:r>
              <a:rPr lang="en-US" dirty="0"/>
              <a:t> </a:t>
            </a:r>
            <a:r>
              <a:rPr lang="en-US" dirty="0" err="1"/>
              <a:t>dạng</a:t>
            </a:r>
            <a:r>
              <a:rPr lang="en-US" dirty="0"/>
              <a:t> </a:t>
            </a:r>
            <a:r>
              <a:rPr lang="en-US" dirty="0" err="1"/>
              <a:t>của</a:t>
            </a:r>
            <a:r>
              <a:rPr lang="en-US" dirty="0"/>
              <a:t> </a:t>
            </a:r>
            <a:r>
              <a:rPr lang="en-US" dirty="0" err="1"/>
              <a:t>chân</a:t>
            </a:r>
            <a:r>
              <a:rPr lang="en-US" dirty="0"/>
              <a:t> </a:t>
            </a:r>
            <a:r>
              <a:rPr lang="en-US" dirty="0" err="1"/>
              <a:t>cung</a:t>
            </a:r>
            <a:r>
              <a:rPr lang="en-US" dirty="0"/>
              <a:t>.</a:t>
            </a:r>
          </a:p>
          <a:p>
            <a:pPr>
              <a:buFontTx/>
              <a:buChar char="-"/>
            </a:pPr>
            <a:r>
              <a:rPr lang="en-US" dirty="0" err="1"/>
              <a:t>Khoảng</a:t>
            </a:r>
            <a:r>
              <a:rPr lang="en-US" dirty="0"/>
              <a:t> </a:t>
            </a:r>
            <a:r>
              <a:rPr lang="en-US" dirty="0" err="1"/>
              <a:t>cách</a:t>
            </a:r>
            <a:r>
              <a:rPr lang="en-US" dirty="0"/>
              <a:t> </a:t>
            </a:r>
            <a:r>
              <a:rPr lang="en-US" dirty="0" err="1"/>
              <a:t>giữa</a:t>
            </a:r>
            <a:r>
              <a:rPr lang="en-US" dirty="0"/>
              <a:t> 2 </a:t>
            </a:r>
            <a:r>
              <a:rPr lang="en-US" dirty="0" err="1"/>
              <a:t>chân</a:t>
            </a:r>
            <a:r>
              <a:rPr lang="en-US" dirty="0"/>
              <a:t> </a:t>
            </a:r>
            <a:r>
              <a:rPr lang="en-US" dirty="0" err="1"/>
              <a:t>cung</a:t>
            </a:r>
            <a:endParaRPr lang="en-US" dirty="0"/>
          </a:p>
          <a:p>
            <a:pPr>
              <a:buFontTx/>
              <a:buChar char="-"/>
            </a:pPr>
            <a:r>
              <a:rPr lang="en-US" dirty="0" err="1"/>
              <a:t>Vị</a:t>
            </a:r>
            <a:r>
              <a:rPr lang="en-US" dirty="0"/>
              <a:t> </a:t>
            </a:r>
            <a:r>
              <a:rPr lang="en-US" dirty="0" err="1"/>
              <a:t>trí</a:t>
            </a:r>
            <a:r>
              <a:rPr lang="en-US" dirty="0"/>
              <a:t> </a:t>
            </a:r>
            <a:r>
              <a:rPr lang="en-US" dirty="0" err="1"/>
              <a:t>gai</a:t>
            </a:r>
            <a:r>
              <a:rPr lang="en-US" dirty="0"/>
              <a:t> </a:t>
            </a:r>
            <a:r>
              <a:rPr lang="en-US" dirty="0" err="1"/>
              <a:t>đốt</a:t>
            </a:r>
            <a:r>
              <a:rPr lang="en-US" dirty="0"/>
              <a:t> </a:t>
            </a:r>
            <a:r>
              <a:rPr lang="en-US" dirty="0" err="1"/>
              <a:t>sống</a:t>
            </a:r>
            <a:endParaRPr lang="en-US" dirty="0"/>
          </a:p>
          <a:p>
            <a:pPr>
              <a:buFontTx/>
              <a:buChar char="-"/>
            </a:pPr>
            <a:r>
              <a:rPr lang="en-US" dirty="0" err="1"/>
              <a:t>Đường</a:t>
            </a:r>
            <a:r>
              <a:rPr lang="en-US" dirty="0"/>
              <a:t> </a:t>
            </a:r>
            <a:r>
              <a:rPr lang="en-US" dirty="0" err="1"/>
              <a:t>viên</a:t>
            </a:r>
            <a:r>
              <a:rPr lang="en-US" dirty="0"/>
              <a:t> </a:t>
            </a:r>
            <a:r>
              <a:rPr lang="en-US" dirty="0" err="1"/>
              <a:t>thân</a:t>
            </a:r>
            <a:r>
              <a:rPr lang="en-US" dirty="0"/>
              <a:t> </a:t>
            </a:r>
            <a:r>
              <a:rPr lang="en-US" dirty="0" err="1"/>
              <a:t>cột</a:t>
            </a:r>
            <a:r>
              <a:rPr lang="en-US" dirty="0"/>
              <a:t> </a:t>
            </a:r>
            <a:r>
              <a:rPr lang="en-US" dirty="0" err="1"/>
              <a:t>sống</a:t>
            </a:r>
            <a:endParaRPr lang="en-US" dirty="0"/>
          </a:p>
        </p:txBody>
      </p:sp>
      <p:pic>
        <p:nvPicPr>
          <p:cNvPr id="4" name="Picture 3"/>
          <p:cNvPicPr>
            <a:picLocks noChangeAspect="1"/>
          </p:cNvPicPr>
          <p:nvPr/>
        </p:nvPicPr>
        <p:blipFill>
          <a:blip r:embed="rId2"/>
          <a:stretch>
            <a:fillRect/>
          </a:stretch>
        </p:blipFill>
        <p:spPr>
          <a:xfrm>
            <a:off x="8874919" y="2438399"/>
            <a:ext cx="3153819" cy="4070212"/>
          </a:xfrm>
          <a:prstGeom prst="rect">
            <a:avLst/>
          </a:prstGeom>
        </p:spPr>
      </p:pic>
      <p:pic>
        <p:nvPicPr>
          <p:cNvPr id="5" name="Picture 4"/>
          <p:cNvPicPr>
            <a:picLocks noChangeAspect="1"/>
          </p:cNvPicPr>
          <p:nvPr/>
        </p:nvPicPr>
        <p:blipFill>
          <a:blip r:embed="rId3"/>
          <a:stretch>
            <a:fillRect/>
          </a:stretch>
        </p:blipFill>
        <p:spPr>
          <a:xfrm>
            <a:off x="9093483" y="0"/>
            <a:ext cx="3069205" cy="2133097"/>
          </a:xfrm>
          <a:prstGeom prst="rect">
            <a:avLst/>
          </a:prstGeom>
        </p:spPr>
      </p:pic>
      <p:pic>
        <p:nvPicPr>
          <p:cNvPr id="6" name="Picture 5"/>
          <p:cNvPicPr>
            <a:picLocks noChangeAspect="1"/>
          </p:cNvPicPr>
          <p:nvPr/>
        </p:nvPicPr>
        <p:blipFill>
          <a:blip r:embed="rId4"/>
          <a:stretch>
            <a:fillRect/>
          </a:stretch>
        </p:blipFill>
        <p:spPr>
          <a:xfrm>
            <a:off x="5974621" y="1066548"/>
            <a:ext cx="2731392" cy="4671446"/>
          </a:xfrm>
          <a:prstGeom prst="rect">
            <a:avLst/>
          </a:prstGeom>
        </p:spPr>
      </p:pic>
      <p:sp>
        <p:nvSpPr>
          <p:cNvPr id="7" name="TextBox 6"/>
          <p:cNvSpPr txBox="1"/>
          <p:nvPr/>
        </p:nvSpPr>
        <p:spPr>
          <a:xfrm>
            <a:off x="269511" y="4874870"/>
            <a:ext cx="5548086" cy="2031325"/>
          </a:xfrm>
          <a:prstGeom prst="rect">
            <a:avLst/>
          </a:prstGeom>
          <a:noFill/>
        </p:spPr>
        <p:txBody>
          <a:bodyPr wrap="square" rtlCol="0">
            <a:spAutoFit/>
          </a:bodyPr>
          <a:lstStyle/>
          <a:p>
            <a:pPr marL="342900" indent="-342900">
              <a:buAutoNum type="arabicPeriod"/>
            </a:pPr>
            <a:r>
              <a:rPr lang="en-US" dirty="0">
                <a:solidFill>
                  <a:schemeClr val="accent2">
                    <a:lumMod val="75000"/>
                  </a:schemeClr>
                </a:solidFill>
              </a:rPr>
              <a:t>Keene JS. Radiographic evaluation of thoracolumbar fractures. </a:t>
            </a:r>
            <a:r>
              <a:rPr lang="en-US" dirty="0" err="1">
                <a:solidFill>
                  <a:schemeClr val="accent2">
                    <a:lumMod val="75000"/>
                  </a:schemeClr>
                </a:solidFill>
              </a:rPr>
              <a:t>Clin</a:t>
            </a:r>
            <a:r>
              <a:rPr lang="en-US" dirty="0">
                <a:solidFill>
                  <a:schemeClr val="accent2">
                    <a:lumMod val="75000"/>
                  </a:schemeClr>
                </a:solidFill>
              </a:rPr>
              <a:t> </a:t>
            </a:r>
            <a:r>
              <a:rPr lang="en-US" dirty="0" err="1">
                <a:solidFill>
                  <a:schemeClr val="accent2">
                    <a:lumMod val="75000"/>
                  </a:schemeClr>
                </a:solidFill>
              </a:rPr>
              <a:t>Orthop</a:t>
            </a:r>
            <a:r>
              <a:rPr lang="en-US" dirty="0">
                <a:solidFill>
                  <a:schemeClr val="accent2">
                    <a:lumMod val="75000"/>
                  </a:schemeClr>
                </a:solidFill>
              </a:rPr>
              <a:t> </a:t>
            </a:r>
            <a:r>
              <a:rPr lang="en-US" dirty="0" err="1">
                <a:solidFill>
                  <a:schemeClr val="accent2">
                    <a:lumMod val="75000"/>
                  </a:schemeClr>
                </a:solidFill>
              </a:rPr>
              <a:t>Relat</a:t>
            </a:r>
            <a:r>
              <a:rPr lang="en-US" dirty="0">
                <a:solidFill>
                  <a:schemeClr val="accent2">
                    <a:lumMod val="75000"/>
                  </a:schemeClr>
                </a:solidFill>
              </a:rPr>
              <a:t> Res. 1984;189:58–64.</a:t>
            </a:r>
          </a:p>
          <a:p>
            <a:pPr marL="342900" indent="-342900">
              <a:buAutoNum type="arabicPeriod"/>
            </a:pPr>
            <a:r>
              <a:rPr lang="en-US" dirty="0">
                <a:solidFill>
                  <a:schemeClr val="accent2">
                    <a:lumMod val="75000"/>
                  </a:schemeClr>
                </a:solidFill>
              </a:rPr>
              <a:t> </a:t>
            </a:r>
            <a:r>
              <a:rPr lang="en-US" dirty="0" err="1">
                <a:solidFill>
                  <a:schemeClr val="accent2">
                    <a:lumMod val="75000"/>
                  </a:schemeClr>
                </a:solidFill>
              </a:rPr>
              <a:t>Dalinka</a:t>
            </a:r>
            <a:r>
              <a:rPr lang="en-US" dirty="0">
                <a:solidFill>
                  <a:schemeClr val="accent2">
                    <a:lumMod val="75000"/>
                  </a:schemeClr>
                </a:solidFill>
              </a:rPr>
              <a:t> MK, Kessler H, Weiss M. The radiographic evaluation of spinal trauma. </a:t>
            </a:r>
            <a:r>
              <a:rPr lang="en-US" dirty="0" err="1">
                <a:solidFill>
                  <a:schemeClr val="accent2">
                    <a:lumMod val="75000"/>
                  </a:schemeClr>
                </a:solidFill>
              </a:rPr>
              <a:t>Emerg</a:t>
            </a:r>
            <a:r>
              <a:rPr lang="en-US" dirty="0">
                <a:solidFill>
                  <a:schemeClr val="accent2">
                    <a:lumMod val="75000"/>
                  </a:schemeClr>
                </a:solidFill>
              </a:rPr>
              <a:t> Med </a:t>
            </a:r>
            <a:r>
              <a:rPr lang="en-US" dirty="0" err="1">
                <a:solidFill>
                  <a:schemeClr val="accent2">
                    <a:lumMod val="75000"/>
                  </a:schemeClr>
                </a:solidFill>
              </a:rPr>
              <a:t>Clin</a:t>
            </a:r>
            <a:r>
              <a:rPr lang="en-US" dirty="0">
                <a:solidFill>
                  <a:schemeClr val="accent2">
                    <a:lumMod val="75000"/>
                  </a:schemeClr>
                </a:solidFill>
              </a:rPr>
              <a:t> North Am. 1985;3:475–90.</a:t>
            </a:r>
          </a:p>
          <a:p>
            <a:pPr marL="342900" indent="-342900">
              <a:buAutoNum type="arabicPeriod"/>
            </a:pPr>
            <a:r>
              <a:rPr lang="en-US" dirty="0">
                <a:solidFill>
                  <a:schemeClr val="accent2">
                    <a:lumMod val="75000"/>
                  </a:schemeClr>
                </a:solidFill>
              </a:rPr>
              <a:t>Harris JH., </a:t>
            </a:r>
            <a:r>
              <a:rPr lang="en-US" dirty="0" err="1">
                <a:solidFill>
                  <a:schemeClr val="accent2">
                    <a:lumMod val="75000"/>
                  </a:schemeClr>
                </a:solidFill>
              </a:rPr>
              <a:t>Jr</a:t>
            </a:r>
            <a:r>
              <a:rPr lang="en-US" dirty="0">
                <a:solidFill>
                  <a:schemeClr val="accent2">
                    <a:lumMod val="75000"/>
                  </a:schemeClr>
                </a:solidFill>
              </a:rPr>
              <a:t> Radiographic evaluation of spinal trauma. </a:t>
            </a:r>
            <a:r>
              <a:rPr lang="en-US" dirty="0" err="1">
                <a:solidFill>
                  <a:schemeClr val="accent2">
                    <a:lumMod val="75000"/>
                  </a:schemeClr>
                </a:solidFill>
              </a:rPr>
              <a:t>Orthop</a:t>
            </a:r>
            <a:r>
              <a:rPr lang="en-US" dirty="0">
                <a:solidFill>
                  <a:schemeClr val="accent2">
                    <a:lumMod val="75000"/>
                  </a:schemeClr>
                </a:solidFill>
              </a:rPr>
              <a:t> </a:t>
            </a:r>
            <a:r>
              <a:rPr lang="en-US" dirty="0" err="1">
                <a:solidFill>
                  <a:schemeClr val="accent2">
                    <a:lumMod val="75000"/>
                  </a:schemeClr>
                </a:solidFill>
              </a:rPr>
              <a:t>Clin</a:t>
            </a:r>
            <a:r>
              <a:rPr lang="en-US" dirty="0">
                <a:solidFill>
                  <a:schemeClr val="accent2">
                    <a:lumMod val="75000"/>
                  </a:schemeClr>
                </a:solidFill>
              </a:rPr>
              <a:t> North Am. 1986;17:75–86.</a:t>
            </a:r>
          </a:p>
        </p:txBody>
      </p:sp>
    </p:spTree>
    <p:extLst>
      <p:ext uri="{BB962C8B-B14F-4D97-AF65-F5344CB8AC3E}">
        <p14:creationId xmlns:p14="http://schemas.microsoft.com/office/powerpoint/2010/main" val="2900612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714" y="374196"/>
            <a:ext cx="10515600" cy="4351338"/>
          </a:xfrm>
        </p:spPr>
        <p:txBody>
          <a:bodyPr/>
          <a:lstStyle/>
          <a:p>
            <a:pPr marL="0" indent="0">
              <a:buNone/>
            </a:pPr>
            <a:r>
              <a:rPr lang="en-US" b="1" dirty="0">
                <a:solidFill>
                  <a:srgbClr val="FF0000"/>
                </a:solidFill>
              </a:rPr>
              <a:t>X-</a:t>
            </a:r>
            <a:r>
              <a:rPr lang="en-US" b="1" dirty="0" err="1">
                <a:solidFill>
                  <a:srgbClr val="FF0000"/>
                </a:solidFill>
              </a:rPr>
              <a:t>Quang</a:t>
            </a:r>
            <a:r>
              <a:rPr lang="en-US" b="1" dirty="0">
                <a:solidFill>
                  <a:srgbClr val="FF0000"/>
                </a:solidFill>
              </a:rPr>
              <a:t> </a:t>
            </a:r>
            <a:r>
              <a:rPr lang="en-US" b="1" dirty="0" err="1">
                <a:solidFill>
                  <a:srgbClr val="FF0000"/>
                </a:solidFill>
              </a:rPr>
              <a:t>nghiêng</a:t>
            </a:r>
            <a:endParaRPr lang="en-US" b="1" dirty="0">
              <a:solidFill>
                <a:srgbClr val="FF0000"/>
              </a:solidFill>
            </a:endParaRPr>
          </a:p>
          <a:p>
            <a:pPr>
              <a:buFontTx/>
              <a:buChar char="-"/>
            </a:pPr>
            <a:r>
              <a:rPr lang="en-US" dirty="0" err="1"/>
              <a:t>Sự</a:t>
            </a:r>
            <a:r>
              <a:rPr lang="en-US" dirty="0"/>
              <a:t> </a:t>
            </a:r>
            <a:r>
              <a:rPr lang="en-US" dirty="0" err="1"/>
              <a:t>liên</a:t>
            </a:r>
            <a:r>
              <a:rPr lang="en-US" dirty="0"/>
              <a:t> </a:t>
            </a:r>
            <a:r>
              <a:rPr lang="en-US" dirty="0" err="1"/>
              <a:t>kết</a:t>
            </a:r>
            <a:endParaRPr lang="en-US" dirty="0"/>
          </a:p>
          <a:p>
            <a:pPr>
              <a:buFontTx/>
              <a:buChar char="-"/>
            </a:pPr>
            <a:r>
              <a:rPr lang="en-US" dirty="0" err="1"/>
              <a:t>Đường</a:t>
            </a:r>
            <a:r>
              <a:rPr lang="en-US" dirty="0"/>
              <a:t> </a:t>
            </a:r>
            <a:r>
              <a:rPr lang="en-US" dirty="0" err="1"/>
              <a:t>viên</a:t>
            </a:r>
            <a:r>
              <a:rPr lang="en-US" dirty="0"/>
              <a:t> </a:t>
            </a:r>
            <a:r>
              <a:rPr lang="en-US" dirty="0" err="1"/>
              <a:t>thân</a:t>
            </a:r>
            <a:r>
              <a:rPr lang="en-US" dirty="0"/>
              <a:t> </a:t>
            </a:r>
            <a:r>
              <a:rPr lang="en-US" dirty="0" err="1"/>
              <a:t>cột</a:t>
            </a:r>
            <a:r>
              <a:rPr lang="en-US" dirty="0"/>
              <a:t> </a:t>
            </a:r>
            <a:r>
              <a:rPr lang="en-US" dirty="0" err="1"/>
              <a:t>sống</a:t>
            </a:r>
            <a:endParaRPr lang="en-US" dirty="0"/>
          </a:p>
          <a:p>
            <a:pPr>
              <a:buFontTx/>
              <a:buChar char="-"/>
            </a:pPr>
            <a:r>
              <a:rPr lang="en-US" dirty="0" err="1"/>
              <a:t>Độ</a:t>
            </a:r>
            <a:r>
              <a:rPr lang="en-US" dirty="0"/>
              <a:t> </a:t>
            </a:r>
            <a:r>
              <a:rPr lang="en-US" dirty="0" err="1"/>
              <a:t>dày</a:t>
            </a:r>
            <a:r>
              <a:rPr lang="en-US" dirty="0"/>
              <a:t> </a:t>
            </a:r>
            <a:r>
              <a:rPr lang="en-US" dirty="0" err="1"/>
              <a:t>của</a:t>
            </a:r>
            <a:r>
              <a:rPr lang="en-US" dirty="0"/>
              <a:t> </a:t>
            </a:r>
            <a:r>
              <a:rPr lang="en-US" dirty="0" err="1"/>
              <a:t>đĩa</a:t>
            </a:r>
            <a:r>
              <a:rPr lang="en-US" dirty="0"/>
              <a:t> </a:t>
            </a:r>
            <a:r>
              <a:rPr lang="en-US" dirty="0" err="1"/>
              <a:t>đệm</a:t>
            </a:r>
            <a:endParaRPr lang="en-US" dirty="0"/>
          </a:p>
          <a:p>
            <a:pPr>
              <a:buFontTx/>
              <a:buChar char="-"/>
            </a:pPr>
            <a:r>
              <a:rPr lang="en-US" dirty="0" err="1"/>
              <a:t>Đo</a:t>
            </a:r>
            <a:r>
              <a:rPr lang="en-US" dirty="0"/>
              <a:t> </a:t>
            </a:r>
            <a:r>
              <a:rPr lang="en-US" dirty="0" err="1"/>
              <a:t>góc</a:t>
            </a:r>
            <a:r>
              <a:rPr lang="en-US" dirty="0"/>
              <a:t> </a:t>
            </a:r>
            <a:r>
              <a:rPr lang="en-US" dirty="0" err="1"/>
              <a:t>xẹp</a:t>
            </a:r>
            <a:endParaRPr lang="en-US" dirty="0"/>
          </a:p>
          <a:p>
            <a:pPr>
              <a:buFontTx/>
              <a:buChar char="-"/>
            </a:pPr>
            <a:r>
              <a:rPr lang="en-US" dirty="0" err="1"/>
              <a:t>Xâm</a:t>
            </a:r>
            <a:r>
              <a:rPr lang="en-US" dirty="0"/>
              <a:t> </a:t>
            </a:r>
            <a:r>
              <a:rPr lang="en-US" dirty="0" err="1"/>
              <a:t>lấn</a:t>
            </a:r>
            <a:r>
              <a:rPr lang="en-US" dirty="0"/>
              <a:t> </a:t>
            </a:r>
            <a:r>
              <a:rPr lang="en-US" dirty="0" err="1"/>
              <a:t>ống</a:t>
            </a:r>
            <a:r>
              <a:rPr lang="en-US" dirty="0"/>
              <a:t> </a:t>
            </a:r>
            <a:r>
              <a:rPr lang="en-US" dirty="0" err="1"/>
              <a:t>sống</a:t>
            </a:r>
            <a:endParaRPr lang="en-US" dirty="0"/>
          </a:p>
          <a:p>
            <a:pPr>
              <a:buFontTx/>
              <a:buChar char="-"/>
            </a:pPr>
            <a:r>
              <a:rPr lang="en-US" dirty="0" err="1"/>
              <a:t>Xẹp</a:t>
            </a:r>
            <a:r>
              <a:rPr lang="en-US" dirty="0"/>
              <a:t> </a:t>
            </a:r>
            <a:r>
              <a:rPr lang="en-US" dirty="0" err="1"/>
              <a:t>đốt</a:t>
            </a:r>
            <a:r>
              <a:rPr lang="en-US" dirty="0"/>
              <a:t> </a:t>
            </a:r>
            <a:r>
              <a:rPr lang="en-US" dirty="0" err="1"/>
              <a:t>sống</a:t>
            </a:r>
            <a:endParaRPr lang="en-US" dirty="0"/>
          </a:p>
          <a:p>
            <a:pPr>
              <a:buFontTx/>
              <a:buChar char="-"/>
            </a:pPr>
            <a:endParaRPr lang="en-US" b="1" dirty="0">
              <a:solidFill>
                <a:srgbClr val="FF000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9070" t="22243" r="7483" b="1"/>
          <a:stretch/>
        </p:blipFill>
        <p:spPr>
          <a:xfrm>
            <a:off x="9085943" y="0"/>
            <a:ext cx="3106057" cy="542108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716" t="22881" r="10830" b="13495"/>
          <a:stretch/>
        </p:blipFill>
        <p:spPr>
          <a:xfrm>
            <a:off x="6230484" y="-3628"/>
            <a:ext cx="2184908" cy="27141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718" y="2710543"/>
            <a:ext cx="4594225" cy="4040401"/>
          </a:xfrm>
          <a:prstGeom prst="rect">
            <a:avLst/>
          </a:prstGeom>
        </p:spPr>
      </p:pic>
    </p:spTree>
    <p:extLst>
      <p:ext uri="{BB962C8B-B14F-4D97-AF65-F5344CB8AC3E}">
        <p14:creationId xmlns:p14="http://schemas.microsoft.com/office/powerpoint/2010/main" val="3907718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84" y="254288"/>
            <a:ext cx="4208607" cy="63983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756" y="143451"/>
            <a:ext cx="5857298" cy="56006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684" y="1953491"/>
            <a:ext cx="1645516" cy="369332"/>
          </a:xfrm>
          <a:prstGeom prst="rect">
            <a:avLst/>
          </a:prstGeom>
          <a:noFill/>
        </p:spPr>
        <p:txBody>
          <a:bodyPr wrap="square" rtlCol="0">
            <a:spAutoFit/>
          </a:bodyPr>
          <a:lstStyle/>
          <a:p>
            <a:r>
              <a:rPr lang="en-US" dirty="0"/>
              <a:t>Cobb angle</a:t>
            </a:r>
          </a:p>
        </p:txBody>
      </p:sp>
      <p:sp>
        <p:nvSpPr>
          <p:cNvPr id="5" name="TextBox 4"/>
          <p:cNvSpPr txBox="1"/>
          <p:nvPr/>
        </p:nvSpPr>
        <p:spPr>
          <a:xfrm>
            <a:off x="2439987" y="1953491"/>
            <a:ext cx="2313709" cy="369332"/>
          </a:xfrm>
          <a:prstGeom prst="rect">
            <a:avLst/>
          </a:prstGeom>
          <a:noFill/>
        </p:spPr>
        <p:txBody>
          <a:bodyPr wrap="square" rtlCol="0">
            <a:spAutoFit/>
          </a:bodyPr>
          <a:lstStyle/>
          <a:p>
            <a:r>
              <a:rPr lang="en-US" dirty="0"/>
              <a:t>Gardner’s method</a:t>
            </a:r>
          </a:p>
        </p:txBody>
      </p:sp>
      <p:sp>
        <p:nvSpPr>
          <p:cNvPr id="6" name="TextBox 5"/>
          <p:cNvSpPr txBox="1"/>
          <p:nvPr/>
        </p:nvSpPr>
        <p:spPr>
          <a:xfrm>
            <a:off x="335683" y="4502727"/>
            <a:ext cx="2241261" cy="369332"/>
          </a:xfrm>
          <a:prstGeom prst="rect">
            <a:avLst/>
          </a:prstGeom>
          <a:noFill/>
        </p:spPr>
        <p:txBody>
          <a:bodyPr wrap="square" rtlCol="0">
            <a:spAutoFit/>
          </a:bodyPr>
          <a:lstStyle/>
          <a:p>
            <a:r>
              <a:rPr lang="en-US" dirty="0"/>
              <a:t>posterior walls angle</a:t>
            </a:r>
          </a:p>
        </p:txBody>
      </p:sp>
      <p:sp>
        <p:nvSpPr>
          <p:cNvPr id="7" name="TextBox 6"/>
          <p:cNvSpPr txBox="1"/>
          <p:nvPr/>
        </p:nvSpPr>
        <p:spPr>
          <a:xfrm>
            <a:off x="2576944" y="4502727"/>
            <a:ext cx="2798618" cy="369332"/>
          </a:xfrm>
          <a:prstGeom prst="rect">
            <a:avLst/>
          </a:prstGeom>
          <a:noFill/>
        </p:spPr>
        <p:txBody>
          <a:bodyPr wrap="square" rtlCol="0">
            <a:spAutoFit/>
          </a:bodyPr>
          <a:lstStyle/>
          <a:p>
            <a:r>
              <a:rPr lang="en-US" dirty="0"/>
              <a:t>adjacent endplates method</a:t>
            </a:r>
          </a:p>
        </p:txBody>
      </p:sp>
      <p:sp>
        <p:nvSpPr>
          <p:cNvPr id="8" name="TextBox 7"/>
          <p:cNvSpPr txBox="1"/>
          <p:nvPr/>
        </p:nvSpPr>
        <p:spPr>
          <a:xfrm>
            <a:off x="1884218" y="6082145"/>
            <a:ext cx="1712623" cy="923330"/>
          </a:xfrm>
          <a:prstGeom prst="rect">
            <a:avLst/>
          </a:prstGeom>
          <a:noFill/>
        </p:spPr>
        <p:txBody>
          <a:bodyPr wrap="square" rtlCol="0">
            <a:spAutoFit/>
          </a:bodyPr>
          <a:lstStyle/>
          <a:p>
            <a:r>
              <a:rPr lang="en-US" dirty="0"/>
              <a:t>wedge angle</a:t>
            </a:r>
          </a:p>
          <a:p>
            <a:r>
              <a:rPr lang="en-US" dirty="0"/>
              <a:t/>
            </a:r>
            <a:br>
              <a:rPr lang="en-US" dirty="0"/>
            </a:br>
            <a:endParaRPr lang="en-US" dirty="0"/>
          </a:p>
        </p:txBody>
      </p:sp>
      <p:sp>
        <p:nvSpPr>
          <p:cNvPr id="9" name="TextBox 8"/>
          <p:cNvSpPr txBox="1"/>
          <p:nvPr/>
        </p:nvSpPr>
        <p:spPr>
          <a:xfrm>
            <a:off x="3976253" y="5943600"/>
            <a:ext cx="7924801" cy="923330"/>
          </a:xfrm>
          <a:prstGeom prst="rect">
            <a:avLst/>
          </a:prstGeom>
          <a:noFill/>
        </p:spPr>
        <p:txBody>
          <a:bodyPr wrap="square" rtlCol="0">
            <a:spAutoFit/>
          </a:bodyPr>
          <a:lstStyle/>
          <a:p>
            <a:r>
              <a:rPr lang="en-US" dirty="0" err="1">
                <a:solidFill>
                  <a:schemeClr val="accent2">
                    <a:lumMod val="75000"/>
                  </a:schemeClr>
                </a:solidFill>
              </a:rPr>
              <a:t>Sadiqi</a:t>
            </a:r>
            <a:r>
              <a:rPr lang="en-US" dirty="0">
                <a:solidFill>
                  <a:schemeClr val="accent2">
                    <a:lumMod val="75000"/>
                  </a:schemeClr>
                </a:solidFill>
              </a:rPr>
              <a:t>, S., </a:t>
            </a:r>
            <a:r>
              <a:rPr lang="en-US" dirty="0" err="1">
                <a:solidFill>
                  <a:schemeClr val="accent2">
                    <a:lumMod val="75000"/>
                  </a:schemeClr>
                </a:solidFill>
              </a:rPr>
              <a:t>Verlaan</a:t>
            </a:r>
            <a:r>
              <a:rPr lang="en-US" dirty="0">
                <a:solidFill>
                  <a:schemeClr val="accent2">
                    <a:lumMod val="75000"/>
                  </a:schemeClr>
                </a:solidFill>
              </a:rPr>
              <a:t>, J., Lehr, A.M. </a:t>
            </a:r>
            <a:r>
              <a:rPr lang="en-US" i="1" dirty="0">
                <a:solidFill>
                  <a:schemeClr val="accent2">
                    <a:lumMod val="75000"/>
                  </a:schemeClr>
                </a:solidFill>
              </a:rPr>
              <a:t>et al.</a:t>
            </a:r>
            <a:r>
              <a:rPr lang="en-US" dirty="0">
                <a:solidFill>
                  <a:schemeClr val="accent2">
                    <a:lumMod val="75000"/>
                  </a:schemeClr>
                </a:solidFill>
              </a:rPr>
              <a:t> (2017) Measurement of kyphosis and vertebral body height loss in traumatic spine fractures: an international study. </a:t>
            </a:r>
            <a:r>
              <a:rPr lang="en-US" i="1" dirty="0" err="1">
                <a:solidFill>
                  <a:schemeClr val="accent2">
                    <a:lumMod val="75000"/>
                  </a:schemeClr>
                </a:solidFill>
              </a:rPr>
              <a:t>Eur</a:t>
            </a:r>
            <a:r>
              <a:rPr lang="en-US" i="1" dirty="0">
                <a:solidFill>
                  <a:schemeClr val="accent2">
                    <a:lumMod val="75000"/>
                  </a:schemeClr>
                </a:solidFill>
              </a:rPr>
              <a:t> Spine J</a:t>
            </a:r>
            <a:r>
              <a:rPr lang="en-US" dirty="0">
                <a:solidFill>
                  <a:schemeClr val="accent2">
                    <a:lumMod val="75000"/>
                  </a:schemeClr>
                </a:solidFill>
              </a:rPr>
              <a:t> 26, 1483–1491</a:t>
            </a:r>
          </a:p>
        </p:txBody>
      </p:sp>
    </p:spTree>
    <p:extLst>
      <p:ext uri="{BB962C8B-B14F-4D97-AF65-F5344CB8AC3E}">
        <p14:creationId xmlns:p14="http://schemas.microsoft.com/office/powerpoint/2010/main" val="796582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48" y="336983"/>
            <a:ext cx="5917472" cy="37362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538" y="336983"/>
            <a:ext cx="5538643" cy="53245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5018" y="5791200"/>
            <a:ext cx="10584873" cy="923330"/>
          </a:xfrm>
          <a:prstGeom prst="rect">
            <a:avLst/>
          </a:prstGeom>
          <a:noFill/>
        </p:spPr>
        <p:txBody>
          <a:bodyPr wrap="square" rtlCol="0">
            <a:spAutoFit/>
          </a:bodyPr>
          <a:lstStyle/>
          <a:p>
            <a:r>
              <a:rPr lang="en-US" dirty="0" err="1">
                <a:solidFill>
                  <a:schemeClr val="accent2">
                    <a:lumMod val="75000"/>
                  </a:schemeClr>
                </a:solidFill>
              </a:rPr>
              <a:t>Sadiqi</a:t>
            </a:r>
            <a:r>
              <a:rPr lang="en-US" dirty="0">
                <a:solidFill>
                  <a:schemeClr val="accent2">
                    <a:lumMod val="75000"/>
                  </a:schemeClr>
                </a:solidFill>
              </a:rPr>
              <a:t>, S., </a:t>
            </a:r>
            <a:r>
              <a:rPr lang="en-US" dirty="0" err="1">
                <a:solidFill>
                  <a:schemeClr val="accent2">
                    <a:lumMod val="75000"/>
                  </a:schemeClr>
                </a:solidFill>
              </a:rPr>
              <a:t>Verlaan</a:t>
            </a:r>
            <a:r>
              <a:rPr lang="en-US" dirty="0">
                <a:solidFill>
                  <a:schemeClr val="accent2">
                    <a:lumMod val="75000"/>
                  </a:schemeClr>
                </a:solidFill>
              </a:rPr>
              <a:t>, J., Lehr, A.M. </a:t>
            </a:r>
            <a:r>
              <a:rPr lang="en-US" i="1" dirty="0">
                <a:solidFill>
                  <a:schemeClr val="accent2">
                    <a:lumMod val="75000"/>
                  </a:schemeClr>
                </a:solidFill>
              </a:rPr>
              <a:t>et al.</a:t>
            </a:r>
            <a:r>
              <a:rPr lang="en-US" dirty="0">
                <a:solidFill>
                  <a:schemeClr val="accent2">
                    <a:lumMod val="75000"/>
                  </a:schemeClr>
                </a:solidFill>
              </a:rPr>
              <a:t> (2017) Measurement of kyphosis and vertebral body height loss in traumatic spine fractures: an international study. </a:t>
            </a:r>
            <a:r>
              <a:rPr lang="en-US" i="1" dirty="0" err="1">
                <a:solidFill>
                  <a:schemeClr val="accent2">
                    <a:lumMod val="75000"/>
                  </a:schemeClr>
                </a:solidFill>
              </a:rPr>
              <a:t>Eur</a:t>
            </a:r>
            <a:r>
              <a:rPr lang="en-US" i="1" dirty="0">
                <a:solidFill>
                  <a:schemeClr val="accent2">
                    <a:lumMod val="75000"/>
                  </a:schemeClr>
                </a:solidFill>
              </a:rPr>
              <a:t> Spine J</a:t>
            </a:r>
            <a:r>
              <a:rPr lang="en-US" dirty="0">
                <a:solidFill>
                  <a:schemeClr val="accent2">
                    <a:lumMod val="75000"/>
                  </a:schemeClr>
                </a:solidFill>
              </a:rPr>
              <a:t> 26, 1483–1491</a:t>
            </a:r>
          </a:p>
          <a:p>
            <a:endParaRPr lang="en-US" dirty="0"/>
          </a:p>
        </p:txBody>
      </p:sp>
    </p:spTree>
    <p:extLst>
      <p:ext uri="{BB962C8B-B14F-4D97-AF65-F5344CB8AC3E}">
        <p14:creationId xmlns:p14="http://schemas.microsoft.com/office/powerpoint/2010/main" val="1394601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314" y="159657"/>
            <a:ext cx="6665686" cy="4551362"/>
          </a:xfrm>
        </p:spPr>
        <p:txBody>
          <a:bodyPr/>
          <a:lstStyle/>
          <a:p>
            <a:pPr marL="0" indent="0">
              <a:buNone/>
            </a:pPr>
            <a:r>
              <a:rPr lang="en-US" b="1" dirty="0">
                <a:solidFill>
                  <a:srgbClr val="FF0000"/>
                </a:solidFill>
              </a:rPr>
              <a:t>CT Scan</a:t>
            </a:r>
          </a:p>
          <a:p>
            <a:pPr marL="0" indent="0">
              <a:buNone/>
            </a:pPr>
            <a:r>
              <a:rPr lang="en-US" dirty="0" err="1"/>
              <a:t>Đánh</a:t>
            </a:r>
            <a:r>
              <a:rPr lang="en-US" dirty="0"/>
              <a:t> </a:t>
            </a:r>
            <a:r>
              <a:rPr lang="en-US" dirty="0" err="1"/>
              <a:t>giá</a:t>
            </a:r>
            <a:r>
              <a:rPr lang="en-US" dirty="0"/>
              <a:t> </a:t>
            </a:r>
            <a:r>
              <a:rPr lang="en-US" dirty="0" err="1"/>
              <a:t>chính</a:t>
            </a:r>
            <a:r>
              <a:rPr lang="en-US" dirty="0"/>
              <a:t> </a:t>
            </a:r>
            <a:r>
              <a:rPr lang="en-US" dirty="0" err="1"/>
              <a:t>xác</a:t>
            </a:r>
            <a:r>
              <a:rPr lang="en-US" dirty="0"/>
              <a:t> </a:t>
            </a:r>
            <a:r>
              <a:rPr lang="en-US" dirty="0" err="1"/>
              <a:t>tình</a:t>
            </a:r>
            <a:r>
              <a:rPr lang="en-US" dirty="0"/>
              <a:t> </a:t>
            </a:r>
            <a:r>
              <a:rPr lang="en-US" dirty="0" err="1"/>
              <a:t>trạng</a:t>
            </a:r>
            <a:r>
              <a:rPr lang="en-US" dirty="0"/>
              <a:t> </a:t>
            </a:r>
            <a:r>
              <a:rPr lang="en-US" dirty="0" err="1"/>
              <a:t>xương</a:t>
            </a:r>
            <a:r>
              <a:rPr lang="en-US" dirty="0"/>
              <a:t> </a:t>
            </a:r>
            <a:r>
              <a:rPr lang="en-US" dirty="0" err="1"/>
              <a:t>đốt</a:t>
            </a:r>
            <a:r>
              <a:rPr lang="en-US" dirty="0"/>
              <a:t> </a:t>
            </a:r>
            <a:r>
              <a:rPr lang="en-US" dirty="0" err="1"/>
              <a:t>sống</a:t>
            </a:r>
            <a:endParaRPr lang="en-US" dirty="0"/>
          </a:p>
          <a:p>
            <a:pPr>
              <a:buFontTx/>
              <a:buChar char="-"/>
            </a:pPr>
            <a:r>
              <a:rPr lang="en-US" dirty="0" err="1"/>
              <a:t>Nhiều</a:t>
            </a:r>
            <a:r>
              <a:rPr lang="en-US" dirty="0"/>
              <a:t> </a:t>
            </a:r>
            <a:r>
              <a:rPr lang="en-US" dirty="0" err="1"/>
              <a:t>mảnh</a:t>
            </a:r>
            <a:r>
              <a:rPr lang="en-US" dirty="0"/>
              <a:t>.</a:t>
            </a:r>
          </a:p>
          <a:p>
            <a:pPr>
              <a:buFontTx/>
              <a:buChar char="-"/>
            </a:pPr>
            <a:r>
              <a:rPr lang="en-US" dirty="0" err="1"/>
              <a:t>Tổn</a:t>
            </a:r>
            <a:r>
              <a:rPr lang="en-US" dirty="0"/>
              <a:t> </a:t>
            </a:r>
            <a:r>
              <a:rPr lang="en-US" dirty="0" err="1"/>
              <a:t>thương</a:t>
            </a:r>
            <a:r>
              <a:rPr lang="en-US" dirty="0"/>
              <a:t> </a:t>
            </a:r>
            <a:r>
              <a:rPr lang="en-US" dirty="0" err="1"/>
              <a:t>ống</a:t>
            </a:r>
            <a:r>
              <a:rPr lang="en-US" dirty="0"/>
              <a:t> </a:t>
            </a:r>
            <a:r>
              <a:rPr lang="en-US" dirty="0" err="1"/>
              <a:t>sống</a:t>
            </a:r>
            <a:endParaRPr lang="en-US" dirty="0"/>
          </a:p>
          <a:p>
            <a:pPr>
              <a:buFontTx/>
              <a:buChar char="-"/>
            </a:pPr>
            <a:r>
              <a:rPr lang="en-US" dirty="0" err="1"/>
              <a:t>Trượt</a:t>
            </a:r>
            <a:r>
              <a:rPr lang="en-US" dirty="0"/>
              <a:t>/ di </a:t>
            </a:r>
            <a:r>
              <a:rPr lang="en-US" dirty="0" err="1"/>
              <a:t>lệch</a:t>
            </a:r>
            <a:endParaRPr lang="en-US" dirty="0"/>
          </a:p>
          <a:p>
            <a:pPr marL="0" indent="0">
              <a:buNone/>
            </a:pPr>
            <a:r>
              <a:rPr lang="en-US" dirty="0"/>
              <a:t>* 25% </a:t>
            </a:r>
            <a:r>
              <a:rPr lang="en-US" dirty="0" err="1"/>
              <a:t>trường</a:t>
            </a:r>
            <a:r>
              <a:rPr lang="en-US" dirty="0"/>
              <a:t> </a:t>
            </a:r>
            <a:r>
              <a:rPr lang="en-US" dirty="0" err="1"/>
              <a:t>hợp</a:t>
            </a:r>
            <a:r>
              <a:rPr lang="en-US" dirty="0"/>
              <a:t> </a:t>
            </a:r>
            <a:r>
              <a:rPr lang="en-US" dirty="0" err="1"/>
              <a:t>gãy</a:t>
            </a:r>
            <a:r>
              <a:rPr lang="en-US" dirty="0"/>
              <a:t> </a:t>
            </a:r>
            <a:r>
              <a:rPr lang="en-US" dirty="0" err="1"/>
              <a:t>vỡ</a:t>
            </a:r>
            <a:r>
              <a:rPr lang="en-US" dirty="0"/>
              <a:t> </a:t>
            </a:r>
            <a:r>
              <a:rPr lang="en-US" dirty="0" err="1"/>
              <a:t>bị</a:t>
            </a:r>
            <a:r>
              <a:rPr lang="en-US" dirty="0"/>
              <a:t> </a:t>
            </a:r>
            <a:r>
              <a:rPr lang="en-US" dirty="0" err="1"/>
              <a:t>chẩn</a:t>
            </a:r>
            <a:r>
              <a:rPr lang="en-US" dirty="0"/>
              <a:t> </a:t>
            </a:r>
            <a:r>
              <a:rPr lang="en-US" dirty="0" err="1"/>
              <a:t>đoán</a:t>
            </a:r>
            <a:r>
              <a:rPr lang="en-US" dirty="0"/>
              <a:t> </a:t>
            </a:r>
            <a:r>
              <a:rPr lang="en-US" dirty="0" err="1"/>
              <a:t>sót</a:t>
            </a:r>
            <a:r>
              <a:rPr lang="en-US" dirty="0"/>
              <a:t> </a:t>
            </a:r>
            <a:r>
              <a:rPr lang="en-US" dirty="0" err="1"/>
              <a:t>trên</a:t>
            </a:r>
            <a:r>
              <a:rPr lang="en-US" dirty="0"/>
              <a:t> </a:t>
            </a:r>
            <a:r>
              <a:rPr lang="en-US" dirty="0" err="1"/>
              <a:t>phim</a:t>
            </a:r>
            <a:r>
              <a:rPr lang="en-US" dirty="0"/>
              <a:t> </a:t>
            </a:r>
            <a:r>
              <a:rPr lang="en-US" dirty="0" err="1"/>
              <a:t>Xquang</a:t>
            </a:r>
            <a:r>
              <a:rPr lang="en-US" baseline="30000" dirty="0"/>
              <a:t>[1]</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6480" t="12064" r="7486" b="6814"/>
          <a:stretch/>
        </p:blipFill>
        <p:spPr>
          <a:xfrm>
            <a:off x="9525000" y="159657"/>
            <a:ext cx="2667000" cy="62393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363" y="159657"/>
            <a:ext cx="3044466" cy="2772407"/>
          </a:xfrm>
          <a:prstGeom prst="rect">
            <a:avLst/>
          </a:prstGeom>
        </p:spPr>
      </p:pic>
      <p:sp>
        <p:nvSpPr>
          <p:cNvPr id="6" name="TextBox 5"/>
          <p:cNvSpPr txBox="1"/>
          <p:nvPr/>
        </p:nvSpPr>
        <p:spPr>
          <a:xfrm>
            <a:off x="368299" y="5777644"/>
            <a:ext cx="7228115" cy="923330"/>
          </a:xfrm>
          <a:prstGeom prst="rect">
            <a:avLst/>
          </a:prstGeom>
          <a:noFill/>
        </p:spPr>
        <p:txBody>
          <a:bodyPr wrap="square" rtlCol="0">
            <a:spAutoFit/>
          </a:bodyPr>
          <a:lstStyle/>
          <a:p>
            <a:r>
              <a:rPr lang="en-US" dirty="0">
                <a:solidFill>
                  <a:schemeClr val="accent2">
                    <a:lumMod val="75000"/>
                  </a:schemeClr>
                </a:solidFill>
              </a:rPr>
              <a:t>1. Ballock RT, </a:t>
            </a:r>
            <a:r>
              <a:rPr lang="en-US" dirty="0" err="1">
                <a:solidFill>
                  <a:schemeClr val="accent2">
                    <a:lumMod val="75000"/>
                  </a:schemeClr>
                </a:solidFill>
              </a:rPr>
              <a:t>Mackersie</a:t>
            </a:r>
            <a:r>
              <a:rPr lang="en-US" dirty="0">
                <a:solidFill>
                  <a:schemeClr val="accent2">
                    <a:lumMod val="75000"/>
                  </a:schemeClr>
                </a:solidFill>
              </a:rPr>
              <a:t> R, </a:t>
            </a:r>
            <a:r>
              <a:rPr lang="en-US" dirty="0" err="1">
                <a:solidFill>
                  <a:schemeClr val="accent2">
                    <a:lumMod val="75000"/>
                  </a:schemeClr>
                </a:solidFill>
              </a:rPr>
              <a:t>Abitbol</a:t>
            </a:r>
            <a:r>
              <a:rPr lang="en-US" dirty="0">
                <a:solidFill>
                  <a:schemeClr val="accent2">
                    <a:lumMod val="75000"/>
                  </a:schemeClr>
                </a:solidFill>
              </a:rPr>
              <a:t> JJ, </a:t>
            </a:r>
            <a:r>
              <a:rPr lang="en-US" dirty="0" err="1">
                <a:solidFill>
                  <a:schemeClr val="accent2">
                    <a:lumMod val="75000"/>
                  </a:schemeClr>
                </a:solidFill>
              </a:rPr>
              <a:t>Cervilla</a:t>
            </a:r>
            <a:r>
              <a:rPr lang="en-US" dirty="0">
                <a:solidFill>
                  <a:schemeClr val="accent2">
                    <a:lumMod val="75000"/>
                  </a:schemeClr>
                </a:solidFill>
              </a:rPr>
              <a:t> V, </a:t>
            </a:r>
            <a:r>
              <a:rPr lang="en-US" dirty="0" err="1">
                <a:solidFill>
                  <a:schemeClr val="accent2">
                    <a:lumMod val="75000"/>
                  </a:schemeClr>
                </a:solidFill>
              </a:rPr>
              <a:t>Resnick</a:t>
            </a:r>
            <a:r>
              <a:rPr lang="en-US" dirty="0">
                <a:solidFill>
                  <a:schemeClr val="accent2">
                    <a:lumMod val="75000"/>
                  </a:schemeClr>
                </a:solidFill>
              </a:rPr>
              <a:t> D, </a:t>
            </a:r>
            <a:r>
              <a:rPr lang="en-US" dirty="0" err="1">
                <a:solidFill>
                  <a:schemeClr val="accent2">
                    <a:lumMod val="75000"/>
                  </a:schemeClr>
                </a:solidFill>
              </a:rPr>
              <a:t>Garfin</a:t>
            </a:r>
            <a:r>
              <a:rPr lang="en-US" dirty="0">
                <a:solidFill>
                  <a:schemeClr val="accent2">
                    <a:lumMod val="75000"/>
                  </a:schemeClr>
                </a:solidFill>
              </a:rPr>
              <a:t> SR. Can burst fractures be predicted from plain radiographs? J Bone Joint </a:t>
            </a:r>
            <a:r>
              <a:rPr lang="en-US" dirty="0" err="1">
                <a:solidFill>
                  <a:schemeClr val="accent2">
                    <a:lumMod val="75000"/>
                  </a:schemeClr>
                </a:solidFill>
              </a:rPr>
              <a:t>Surg</a:t>
            </a:r>
            <a:r>
              <a:rPr lang="en-US" dirty="0">
                <a:solidFill>
                  <a:schemeClr val="accent2">
                    <a:lumMod val="75000"/>
                  </a:schemeClr>
                </a:solidFill>
              </a:rPr>
              <a:t> Br. 1992;74:147–50.</a:t>
            </a:r>
          </a:p>
        </p:txBody>
      </p:sp>
    </p:spTree>
    <p:extLst>
      <p:ext uri="{BB962C8B-B14F-4D97-AF65-F5344CB8AC3E}">
        <p14:creationId xmlns:p14="http://schemas.microsoft.com/office/powerpoint/2010/main" val="3017569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7915" y="345168"/>
            <a:ext cx="11295742" cy="6055632"/>
          </a:xfrm>
        </p:spPr>
        <p:txBody>
          <a:bodyPr/>
          <a:lstStyle/>
          <a:p>
            <a:pPr marL="0" indent="0">
              <a:buNone/>
            </a:pPr>
            <a:r>
              <a:rPr lang="en-US" b="1" dirty="0">
                <a:solidFill>
                  <a:srgbClr val="FF0000"/>
                </a:solidFill>
              </a:rPr>
              <a:t>MRI </a:t>
            </a:r>
          </a:p>
          <a:p>
            <a:pPr marL="0" indent="0">
              <a:buNone/>
            </a:pPr>
            <a:r>
              <a:rPr lang="en-US" dirty="0" err="1"/>
              <a:t>Đánh</a:t>
            </a:r>
            <a:r>
              <a:rPr lang="en-US" dirty="0"/>
              <a:t> </a:t>
            </a:r>
            <a:r>
              <a:rPr lang="en-US" dirty="0" err="1"/>
              <a:t>giá</a:t>
            </a:r>
            <a:r>
              <a:rPr lang="en-US" dirty="0"/>
              <a:t> </a:t>
            </a:r>
            <a:r>
              <a:rPr lang="en-US" dirty="0" err="1"/>
              <a:t>chính</a:t>
            </a:r>
            <a:r>
              <a:rPr lang="en-US" dirty="0"/>
              <a:t> </a:t>
            </a:r>
            <a:r>
              <a:rPr lang="en-US" dirty="0" err="1"/>
              <a:t>xác</a:t>
            </a:r>
            <a:r>
              <a:rPr lang="en-US" dirty="0"/>
              <a:t> </a:t>
            </a:r>
            <a:r>
              <a:rPr lang="en-US" dirty="0" err="1"/>
              <a:t>mô</a:t>
            </a:r>
            <a:r>
              <a:rPr lang="en-US" dirty="0"/>
              <a:t> </a:t>
            </a:r>
            <a:r>
              <a:rPr lang="en-US" dirty="0" err="1"/>
              <a:t>mềm</a:t>
            </a:r>
            <a:r>
              <a:rPr lang="en-US" dirty="0"/>
              <a:t> </a:t>
            </a:r>
            <a:r>
              <a:rPr lang="en-US" dirty="0" err="1"/>
              <a:t>xung</a:t>
            </a:r>
            <a:r>
              <a:rPr lang="en-US" dirty="0"/>
              <a:t> </a:t>
            </a:r>
            <a:r>
              <a:rPr lang="en-US" dirty="0" err="1"/>
              <a:t>quanh</a:t>
            </a:r>
            <a:endParaRPr lang="en-US" dirty="0"/>
          </a:p>
          <a:p>
            <a:pPr>
              <a:buFontTx/>
              <a:buChar char="-"/>
            </a:pPr>
            <a:r>
              <a:rPr lang="en-US" dirty="0" err="1"/>
              <a:t>Thoát</a:t>
            </a:r>
            <a:r>
              <a:rPr lang="en-US" dirty="0"/>
              <a:t> </a:t>
            </a:r>
            <a:r>
              <a:rPr lang="en-US" dirty="0" err="1"/>
              <a:t>vị</a:t>
            </a:r>
            <a:r>
              <a:rPr lang="en-US" dirty="0"/>
              <a:t> </a:t>
            </a:r>
            <a:r>
              <a:rPr lang="en-US" dirty="0" err="1"/>
              <a:t>đĩa</a:t>
            </a:r>
            <a:r>
              <a:rPr lang="en-US" dirty="0"/>
              <a:t> </a:t>
            </a:r>
            <a:r>
              <a:rPr lang="en-US" dirty="0" err="1"/>
              <a:t>đệm</a:t>
            </a:r>
            <a:endParaRPr lang="en-US" dirty="0"/>
          </a:p>
          <a:p>
            <a:pPr>
              <a:buFontTx/>
              <a:buChar char="-"/>
            </a:pPr>
            <a:r>
              <a:rPr lang="en-US" b="1" dirty="0" err="1"/>
              <a:t>Tổn</a:t>
            </a:r>
            <a:r>
              <a:rPr lang="en-US" b="1" dirty="0"/>
              <a:t> </a:t>
            </a:r>
            <a:r>
              <a:rPr lang="en-US" b="1" dirty="0" err="1"/>
              <a:t>thương</a:t>
            </a:r>
            <a:r>
              <a:rPr lang="en-US" b="1" dirty="0"/>
              <a:t> </a:t>
            </a:r>
            <a:r>
              <a:rPr lang="en-US" b="1" dirty="0" err="1"/>
              <a:t>tủy</a:t>
            </a:r>
            <a:r>
              <a:rPr lang="en-US" b="1" dirty="0"/>
              <a:t> </a:t>
            </a:r>
            <a:r>
              <a:rPr lang="en-US" b="1" dirty="0" err="1"/>
              <a:t>sống</a:t>
            </a:r>
            <a:endParaRPr lang="en-US" b="1" dirty="0"/>
          </a:p>
          <a:p>
            <a:pPr>
              <a:buFontTx/>
              <a:buChar char="-"/>
            </a:pPr>
            <a:r>
              <a:rPr lang="en-US" b="1" dirty="0" err="1"/>
              <a:t>Tổn</a:t>
            </a:r>
            <a:r>
              <a:rPr lang="en-US" b="1" dirty="0"/>
              <a:t> </a:t>
            </a:r>
            <a:r>
              <a:rPr lang="en-US" b="1" dirty="0" err="1"/>
              <a:t>thương</a:t>
            </a:r>
            <a:r>
              <a:rPr lang="en-US" b="1" dirty="0"/>
              <a:t> </a:t>
            </a:r>
            <a:r>
              <a:rPr lang="en-US" b="1" dirty="0" err="1"/>
              <a:t>dây</a:t>
            </a:r>
            <a:r>
              <a:rPr lang="en-US" b="1" dirty="0"/>
              <a:t> </a:t>
            </a:r>
            <a:r>
              <a:rPr lang="en-US" b="1" dirty="0" err="1"/>
              <a:t>chằng</a:t>
            </a:r>
            <a:endParaRPr lang="en-US" b="1" dirty="0"/>
          </a:p>
          <a:p>
            <a:pPr>
              <a:buFontTx/>
              <a:buChar char="-"/>
            </a:pPr>
            <a:r>
              <a:rPr lang="en-US" dirty="0"/>
              <a:t>Hematoma</a:t>
            </a:r>
          </a:p>
        </p:txBody>
      </p:sp>
      <p:pic>
        <p:nvPicPr>
          <p:cNvPr id="1028" name="Picture 4" descr="Image result for mri spinal cord injury in thoracolumbar fra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7543" y="116114"/>
            <a:ext cx="2858947" cy="65384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703" y="2917371"/>
            <a:ext cx="5424165" cy="2652940"/>
          </a:xfrm>
          <a:prstGeom prst="rect">
            <a:avLst/>
          </a:prstGeom>
        </p:spPr>
      </p:pic>
      <p:sp>
        <p:nvSpPr>
          <p:cNvPr id="6" name="TextBox 5"/>
          <p:cNvSpPr txBox="1"/>
          <p:nvPr/>
        </p:nvSpPr>
        <p:spPr>
          <a:xfrm>
            <a:off x="435429" y="5791200"/>
            <a:ext cx="7649028" cy="646331"/>
          </a:xfrm>
          <a:prstGeom prst="rect">
            <a:avLst/>
          </a:prstGeom>
          <a:noFill/>
        </p:spPr>
        <p:txBody>
          <a:bodyPr wrap="square" rtlCol="0">
            <a:spAutoFit/>
          </a:bodyPr>
          <a:lstStyle/>
          <a:p>
            <a:r>
              <a:rPr lang="en-US" dirty="0" err="1">
                <a:solidFill>
                  <a:schemeClr val="accent2">
                    <a:lumMod val="75000"/>
                  </a:schemeClr>
                </a:solidFill>
              </a:rPr>
              <a:t>Tarr</a:t>
            </a:r>
            <a:r>
              <a:rPr lang="en-US" dirty="0">
                <a:solidFill>
                  <a:schemeClr val="accent2">
                    <a:lumMod val="75000"/>
                  </a:schemeClr>
                </a:solidFill>
              </a:rPr>
              <a:t> RW, </a:t>
            </a:r>
            <a:r>
              <a:rPr lang="en-US" dirty="0" err="1">
                <a:solidFill>
                  <a:schemeClr val="accent2">
                    <a:lumMod val="75000"/>
                  </a:schemeClr>
                </a:solidFill>
              </a:rPr>
              <a:t>Drolshagen</a:t>
            </a:r>
            <a:r>
              <a:rPr lang="en-US" dirty="0">
                <a:solidFill>
                  <a:schemeClr val="accent2">
                    <a:lumMod val="75000"/>
                  </a:schemeClr>
                </a:solidFill>
              </a:rPr>
              <a:t> LF, </a:t>
            </a:r>
            <a:r>
              <a:rPr lang="en-US" dirty="0" err="1">
                <a:solidFill>
                  <a:schemeClr val="accent2">
                    <a:lumMod val="75000"/>
                  </a:schemeClr>
                </a:solidFill>
              </a:rPr>
              <a:t>Kerner</a:t>
            </a:r>
            <a:r>
              <a:rPr lang="en-US" dirty="0">
                <a:solidFill>
                  <a:schemeClr val="accent2">
                    <a:lumMod val="75000"/>
                  </a:schemeClr>
                </a:solidFill>
              </a:rPr>
              <a:t> TC, Allen JH, </a:t>
            </a:r>
            <a:r>
              <a:rPr lang="en-US" dirty="0" err="1">
                <a:solidFill>
                  <a:schemeClr val="accent2">
                    <a:lumMod val="75000"/>
                  </a:schemeClr>
                </a:solidFill>
              </a:rPr>
              <a:t>Partain</a:t>
            </a:r>
            <a:r>
              <a:rPr lang="en-US" dirty="0">
                <a:solidFill>
                  <a:schemeClr val="accent2">
                    <a:lumMod val="75000"/>
                  </a:schemeClr>
                </a:solidFill>
              </a:rPr>
              <a:t> CL, James AE., </a:t>
            </a:r>
            <a:r>
              <a:rPr lang="en-US" dirty="0" err="1">
                <a:solidFill>
                  <a:schemeClr val="accent2">
                    <a:lumMod val="75000"/>
                  </a:schemeClr>
                </a:solidFill>
              </a:rPr>
              <a:t>sJr</a:t>
            </a:r>
            <a:r>
              <a:rPr lang="en-US" dirty="0">
                <a:solidFill>
                  <a:schemeClr val="accent2">
                    <a:lumMod val="75000"/>
                  </a:schemeClr>
                </a:solidFill>
              </a:rPr>
              <a:t> MR imaging of recent spinal trauma. J </a:t>
            </a:r>
            <a:r>
              <a:rPr lang="en-US" dirty="0" err="1">
                <a:solidFill>
                  <a:schemeClr val="accent2">
                    <a:lumMod val="75000"/>
                  </a:schemeClr>
                </a:solidFill>
              </a:rPr>
              <a:t>Comput</a:t>
            </a:r>
            <a:r>
              <a:rPr lang="en-US" dirty="0">
                <a:solidFill>
                  <a:schemeClr val="accent2">
                    <a:lumMod val="75000"/>
                  </a:schemeClr>
                </a:solidFill>
              </a:rPr>
              <a:t> Assist </a:t>
            </a:r>
            <a:r>
              <a:rPr lang="en-US" dirty="0" err="1">
                <a:solidFill>
                  <a:schemeClr val="accent2">
                    <a:lumMod val="75000"/>
                  </a:schemeClr>
                </a:solidFill>
              </a:rPr>
              <a:t>Tomogr</a:t>
            </a:r>
            <a:r>
              <a:rPr lang="en-US" dirty="0">
                <a:solidFill>
                  <a:schemeClr val="accent2">
                    <a:lumMod val="75000"/>
                  </a:schemeClr>
                </a:solidFill>
              </a:rPr>
              <a:t>. 1987;11:412–7.</a:t>
            </a:r>
          </a:p>
        </p:txBody>
      </p:sp>
    </p:spTree>
    <p:extLst>
      <p:ext uri="{BB962C8B-B14F-4D97-AF65-F5344CB8AC3E}">
        <p14:creationId xmlns:p14="http://schemas.microsoft.com/office/powerpoint/2010/main" val="4048433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Có</a:t>
            </a:r>
            <a:r>
              <a:rPr lang="en-US" dirty="0"/>
              <a:t> </a:t>
            </a:r>
            <a:r>
              <a:rPr lang="en-US" dirty="0" err="1"/>
              <a:t>cần</a:t>
            </a:r>
            <a:r>
              <a:rPr lang="en-US" dirty="0"/>
              <a:t> </a:t>
            </a:r>
            <a:r>
              <a:rPr lang="en-US" dirty="0" err="1"/>
              <a:t>chụp</a:t>
            </a:r>
            <a:r>
              <a:rPr lang="en-US" dirty="0"/>
              <a:t> MRI </a:t>
            </a:r>
            <a:r>
              <a:rPr lang="en-US" dirty="0" err="1"/>
              <a:t>trong</a:t>
            </a:r>
            <a:r>
              <a:rPr lang="en-US" dirty="0"/>
              <a:t> </a:t>
            </a:r>
            <a:r>
              <a:rPr lang="en-US" dirty="0" err="1"/>
              <a:t>những</a:t>
            </a:r>
            <a:r>
              <a:rPr lang="en-US" dirty="0"/>
              <a:t> </a:t>
            </a:r>
            <a:r>
              <a:rPr lang="en-US" dirty="0" err="1"/>
              <a:t>trường</a:t>
            </a:r>
            <a:r>
              <a:rPr lang="en-US" dirty="0"/>
              <a:t> </a:t>
            </a:r>
            <a:r>
              <a:rPr lang="en-US" dirty="0" err="1"/>
              <a:t>hợp</a:t>
            </a:r>
            <a:r>
              <a:rPr lang="en-US" dirty="0"/>
              <a:t> </a:t>
            </a:r>
            <a:r>
              <a:rPr lang="en-US" dirty="0" err="1"/>
              <a:t>cấp</a:t>
            </a:r>
            <a:r>
              <a:rPr lang="en-US" dirty="0"/>
              <a:t> </a:t>
            </a:r>
            <a:r>
              <a:rPr lang="en-US" dirty="0" err="1"/>
              <a:t>cứu</a:t>
            </a:r>
            <a:r>
              <a:rPr lang="en-US" dirty="0"/>
              <a:t>?</a:t>
            </a:r>
          </a:p>
        </p:txBody>
      </p:sp>
      <p:sp>
        <p:nvSpPr>
          <p:cNvPr id="3" name="Content Placeholder 2"/>
          <p:cNvSpPr>
            <a:spLocks noGrp="1"/>
          </p:cNvSpPr>
          <p:nvPr>
            <p:ph idx="1"/>
          </p:nvPr>
        </p:nvSpPr>
        <p:spPr/>
        <p:txBody>
          <a:bodyPr/>
          <a:lstStyle/>
          <a:p>
            <a:pPr marL="0" indent="0">
              <a:buNone/>
            </a:pPr>
            <a:r>
              <a:rPr lang="en-US" dirty="0" err="1"/>
              <a:t>Winklhofer</a:t>
            </a:r>
            <a:r>
              <a:rPr lang="en-US" dirty="0"/>
              <a:t> et al </a:t>
            </a:r>
            <a:r>
              <a:rPr lang="en-US" baseline="30000" dirty="0"/>
              <a:t>[1]</a:t>
            </a:r>
            <a:r>
              <a:rPr lang="en-US" dirty="0"/>
              <a:t> </a:t>
            </a:r>
            <a:r>
              <a:rPr lang="en-US" dirty="0" err="1"/>
              <a:t>thấy</a:t>
            </a:r>
            <a:r>
              <a:rPr lang="en-US" dirty="0"/>
              <a:t> </a:t>
            </a:r>
            <a:r>
              <a:rPr lang="en-US" dirty="0" err="1"/>
              <a:t>rằng</a:t>
            </a:r>
            <a:r>
              <a:rPr lang="en-US" dirty="0"/>
              <a:t> </a:t>
            </a:r>
            <a:r>
              <a:rPr lang="en-US" dirty="0" err="1"/>
              <a:t>kết</a:t>
            </a:r>
            <a:r>
              <a:rPr lang="en-US" dirty="0"/>
              <a:t> </a:t>
            </a:r>
            <a:r>
              <a:rPr lang="en-US" dirty="0" err="1"/>
              <a:t>quả</a:t>
            </a:r>
            <a:r>
              <a:rPr lang="en-US" dirty="0"/>
              <a:t> MRI </a:t>
            </a:r>
            <a:r>
              <a:rPr lang="en-US" dirty="0" err="1"/>
              <a:t>cấp</a:t>
            </a:r>
            <a:r>
              <a:rPr lang="en-US" dirty="0"/>
              <a:t> </a:t>
            </a:r>
            <a:r>
              <a:rPr lang="en-US" dirty="0" err="1"/>
              <a:t>cứu</a:t>
            </a:r>
            <a:r>
              <a:rPr lang="en-US" dirty="0"/>
              <a:t> </a:t>
            </a:r>
            <a:r>
              <a:rPr lang="en-US" dirty="0" err="1"/>
              <a:t>có</a:t>
            </a:r>
            <a:r>
              <a:rPr lang="en-US" dirty="0"/>
              <a:t> </a:t>
            </a:r>
            <a:r>
              <a:rPr lang="en-US" dirty="0" err="1"/>
              <a:t>thể</a:t>
            </a:r>
            <a:r>
              <a:rPr lang="en-US" dirty="0"/>
              <a:t> </a:t>
            </a:r>
            <a:r>
              <a:rPr lang="en-US" dirty="0" err="1"/>
              <a:t>thay</a:t>
            </a:r>
            <a:r>
              <a:rPr lang="en-US" dirty="0"/>
              <a:t> </a:t>
            </a:r>
            <a:r>
              <a:rPr lang="en-US" dirty="0" err="1"/>
              <a:t>đổi</a:t>
            </a:r>
            <a:r>
              <a:rPr lang="en-US" dirty="0"/>
              <a:t> </a:t>
            </a:r>
            <a:r>
              <a:rPr lang="en-US" dirty="0" err="1"/>
              <a:t>phân</a:t>
            </a:r>
            <a:r>
              <a:rPr lang="en-US" dirty="0"/>
              <a:t> </a:t>
            </a:r>
            <a:r>
              <a:rPr lang="en-US" dirty="0" err="1"/>
              <a:t>độ</a:t>
            </a:r>
            <a:r>
              <a:rPr lang="en-US" dirty="0"/>
              <a:t> </a:t>
            </a:r>
            <a:r>
              <a:rPr lang="en-US" dirty="0" err="1"/>
              <a:t>gãy</a:t>
            </a:r>
            <a:r>
              <a:rPr lang="en-US" dirty="0"/>
              <a:t> </a:t>
            </a:r>
            <a:r>
              <a:rPr lang="en-US" dirty="0" err="1"/>
              <a:t>theo</a:t>
            </a:r>
            <a:r>
              <a:rPr lang="en-US" dirty="0"/>
              <a:t> </a:t>
            </a:r>
            <a:r>
              <a:rPr lang="en-US" dirty="0" err="1"/>
              <a:t>phân</a:t>
            </a:r>
            <a:r>
              <a:rPr lang="en-US" dirty="0"/>
              <a:t> </a:t>
            </a:r>
            <a:r>
              <a:rPr lang="en-US" dirty="0" err="1"/>
              <a:t>loại</a:t>
            </a:r>
            <a:r>
              <a:rPr lang="en-US" dirty="0"/>
              <a:t> AO </a:t>
            </a:r>
            <a:r>
              <a:rPr lang="en-US" dirty="0" err="1"/>
              <a:t>cũng</a:t>
            </a:r>
            <a:r>
              <a:rPr lang="en-US" dirty="0"/>
              <a:t> </a:t>
            </a:r>
            <a:r>
              <a:rPr lang="en-US" dirty="0" err="1"/>
              <a:t>như</a:t>
            </a:r>
            <a:r>
              <a:rPr lang="en-US" dirty="0"/>
              <a:t> </a:t>
            </a:r>
            <a:r>
              <a:rPr lang="en-US" dirty="0" err="1"/>
              <a:t>tăng</a:t>
            </a:r>
            <a:r>
              <a:rPr lang="en-US" dirty="0"/>
              <a:t> </a:t>
            </a:r>
            <a:r>
              <a:rPr lang="en-US" dirty="0" err="1"/>
              <a:t>điểm</a:t>
            </a:r>
            <a:r>
              <a:rPr lang="en-US" dirty="0"/>
              <a:t> TLICS so </a:t>
            </a:r>
            <a:r>
              <a:rPr lang="en-US" dirty="0" err="1"/>
              <a:t>với</a:t>
            </a:r>
            <a:r>
              <a:rPr lang="en-US" dirty="0"/>
              <a:t> </a:t>
            </a:r>
            <a:r>
              <a:rPr lang="en-US" dirty="0" err="1"/>
              <a:t>chỉ</a:t>
            </a:r>
            <a:r>
              <a:rPr lang="en-US" dirty="0"/>
              <a:t> </a:t>
            </a:r>
            <a:r>
              <a:rPr lang="en-US" dirty="0" err="1"/>
              <a:t>có</a:t>
            </a:r>
            <a:r>
              <a:rPr lang="en-US" dirty="0"/>
              <a:t> CT </a:t>
            </a:r>
            <a:r>
              <a:rPr lang="en-US" dirty="0" err="1"/>
              <a:t>đơn</a:t>
            </a:r>
            <a:r>
              <a:rPr lang="en-US" dirty="0"/>
              <a:t> </a:t>
            </a:r>
            <a:r>
              <a:rPr lang="en-US" dirty="0" err="1"/>
              <a:t>độc</a:t>
            </a:r>
            <a:r>
              <a:rPr lang="en-US" dirty="0"/>
              <a:t>.</a:t>
            </a:r>
          </a:p>
          <a:p>
            <a:pPr marL="0" indent="0">
              <a:buNone/>
            </a:pPr>
            <a:r>
              <a:rPr lang="en-US" dirty="0"/>
              <a:t> </a:t>
            </a:r>
            <a:r>
              <a:rPr lang="en-US" dirty="0" err="1"/>
              <a:t>Pizones</a:t>
            </a:r>
            <a:r>
              <a:rPr lang="en-US" dirty="0"/>
              <a:t> et al</a:t>
            </a:r>
            <a:r>
              <a:rPr lang="en-US" baseline="30000" dirty="0"/>
              <a:t>[2]</a:t>
            </a:r>
            <a:r>
              <a:rPr lang="en-US" dirty="0"/>
              <a:t> </a:t>
            </a:r>
            <a:r>
              <a:rPr lang="en-US" dirty="0" err="1"/>
              <a:t>báo</a:t>
            </a:r>
            <a:r>
              <a:rPr lang="en-US" dirty="0"/>
              <a:t> </a:t>
            </a:r>
            <a:r>
              <a:rPr lang="en-US" dirty="0" err="1"/>
              <a:t>cáo</a:t>
            </a:r>
            <a:r>
              <a:rPr lang="en-US" dirty="0"/>
              <a:t> </a:t>
            </a:r>
            <a:r>
              <a:rPr lang="en-US" dirty="0" err="1"/>
              <a:t>rằng</a:t>
            </a:r>
            <a:r>
              <a:rPr lang="en-US" dirty="0"/>
              <a:t> </a:t>
            </a:r>
            <a:r>
              <a:rPr lang="en-US" dirty="0" err="1"/>
              <a:t>kết</a:t>
            </a:r>
            <a:r>
              <a:rPr lang="en-US" dirty="0"/>
              <a:t> </a:t>
            </a:r>
            <a:r>
              <a:rPr lang="en-US" dirty="0" err="1"/>
              <a:t>quả</a:t>
            </a:r>
            <a:r>
              <a:rPr lang="en-US" dirty="0"/>
              <a:t> MRI </a:t>
            </a:r>
            <a:r>
              <a:rPr lang="en-US" dirty="0" err="1"/>
              <a:t>cấp</a:t>
            </a:r>
            <a:r>
              <a:rPr lang="en-US" dirty="0"/>
              <a:t> </a:t>
            </a:r>
            <a:r>
              <a:rPr lang="en-US" dirty="0" err="1"/>
              <a:t>cứu</a:t>
            </a:r>
            <a:r>
              <a:rPr lang="en-US" dirty="0"/>
              <a:t> </a:t>
            </a:r>
            <a:r>
              <a:rPr lang="en-US" dirty="0" err="1"/>
              <a:t>có</a:t>
            </a:r>
            <a:r>
              <a:rPr lang="en-US" dirty="0"/>
              <a:t> </a:t>
            </a:r>
            <a:r>
              <a:rPr lang="en-US" dirty="0" err="1"/>
              <a:t>thể</a:t>
            </a:r>
            <a:r>
              <a:rPr lang="en-US" dirty="0"/>
              <a:t> </a:t>
            </a:r>
            <a:r>
              <a:rPr lang="en-US" dirty="0" err="1"/>
              <a:t>dẫn</a:t>
            </a:r>
            <a:r>
              <a:rPr lang="en-US" dirty="0"/>
              <a:t> </a:t>
            </a:r>
            <a:r>
              <a:rPr lang="en-US" dirty="0" err="1"/>
              <a:t>đến</a:t>
            </a:r>
            <a:r>
              <a:rPr lang="en-US" dirty="0"/>
              <a:t> </a:t>
            </a:r>
            <a:r>
              <a:rPr lang="en-US" dirty="0" err="1"/>
              <a:t>việc</a:t>
            </a:r>
            <a:r>
              <a:rPr lang="en-US" dirty="0"/>
              <a:t> </a:t>
            </a:r>
            <a:r>
              <a:rPr lang="en-US" dirty="0" err="1"/>
              <a:t>thay</a:t>
            </a:r>
            <a:r>
              <a:rPr lang="en-US" dirty="0"/>
              <a:t> </a:t>
            </a:r>
            <a:r>
              <a:rPr lang="en-US" dirty="0" err="1"/>
              <a:t>đổi</a:t>
            </a:r>
            <a:r>
              <a:rPr lang="en-US" dirty="0"/>
              <a:t> </a:t>
            </a:r>
            <a:r>
              <a:rPr lang="en-US" dirty="0" err="1"/>
              <a:t>chẩn</a:t>
            </a:r>
            <a:r>
              <a:rPr lang="en-US" dirty="0"/>
              <a:t> </a:t>
            </a:r>
            <a:r>
              <a:rPr lang="en-US" dirty="0" err="1"/>
              <a:t>đoán</a:t>
            </a:r>
            <a:r>
              <a:rPr lang="en-US" dirty="0"/>
              <a:t>, </a:t>
            </a:r>
            <a:r>
              <a:rPr lang="en-US" dirty="0" err="1"/>
              <a:t>phân</a:t>
            </a:r>
            <a:r>
              <a:rPr lang="en-US" dirty="0"/>
              <a:t> </a:t>
            </a:r>
            <a:r>
              <a:rPr lang="en-US" dirty="0" err="1"/>
              <a:t>độ</a:t>
            </a:r>
            <a:r>
              <a:rPr lang="en-US" dirty="0"/>
              <a:t> </a:t>
            </a:r>
            <a:r>
              <a:rPr lang="en-US" dirty="0" err="1"/>
              <a:t>và</a:t>
            </a:r>
            <a:r>
              <a:rPr lang="en-US" dirty="0"/>
              <a:t> </a:t>
            </a:r>
            <a:r>
              <a:rPr lang="en-US" dirty="0" err="1"/>
              <a:t>thái</a:t>
            </a:r>
            <a:r>
              <a:rPr lang="en-US" dirty="0"/>
              <a:t> </a:t>
            </a:r>
            <a:r>
              <a:rPr lang="en-US" dirty="0" err="1"/>
              <a:t>độ</a:t>
            </a:r>
            <a:r>
              <a:rPr lang="en-US" dirty="0"/>
              <a:t> </a:t>
            </a:r>
            <a:r>
              <a:rPr lang="en-US" dirty="0" err="1"/>
              <a:t>điều</a:t>
            </a:r>
            <a:r>
              <a:rPr lang="en-US" dirty="0"/>
              <a:t> </a:t>
            </a:r>
            <a:r>
              <a:rPr lang="en-US" dirty="0" err="1"/>
              <a:t>trị</a:t>
            </a:r>
            <a:r>
              <a:rPr lang="en-US" dirty="0"/>
              <a:t>. </a:t>
            </a:r>
          </a:p>
        </p:txBody>
      </p:sp>
      <p:sp>
        <p:nvSpPr>
          <p:cNvPr id="4" name="TextBox 3"/>
          <p:cNvSpPr txBox="1"/>
          <p:nvPr/>
        </p:nvSpPr>
        <p:spPr>
          <a:xfrm>
            <a:off x="339436" y="5576798"/>
            <a:ext cx="11513127" cy="1200329"/>
          </a:xfrm>
          <a:prstGeom prst="rect">
            <a:avLst/>
          </a:prstGeom>
          <a:noFill/>
        </p:spPr>
        <p:txBody>
          <a:bodyPr wrap="square" rtlCol="0">
            <a:spAutoFit/>
          </a:bodyPr>
          <a:lstStyle/>
          <a:p>
            <a:pPr marL="342900" indent="-342900">
              <a:buAutoNum type="arabicPeriod"/>
            </a:pPr>
            <a:r>
              <a:rPr lang="en-US" dirty="0" err="1">
                <a:solidFill>
                  <a:schemeClr val="accent2">
                    <a:lumMod val="75000"/>
                  </a:schemeClr>
                </a:solidFill>
              </a:rPr>
              <a:t>Winklhofer</a:t>
            </a:r>
            <a:r>
              <a:rPr lang="en-US" dirty="0">
                <a:solidFill>
                  <a:schemeClr val="accent2">
                    <a:lumMod val="75000"/>
                  </a:schemeClr>
                </a:solidFill>
              </a:rPr>
              <a:t> S, </a:t>
            </a:r>
            <a:r>
              <a:rPr lang="en-US" dirty="0" err="1">
                <a:solidFill>
                  <a:schemeClr val="accent2">
                    <a:lumMod val="75000"/>
                  </a:schemeClr>
                </a:solidFill>
              </a:rPr>
              <a:t>Thekkumthala-Sommer</a:t>
            </a:r>
            <a:r>
              <a:rPr lang="en-US" dirty="0">
                <a:solidFill>
                  <a:schemeClr val="accent2">
                    <a:lumMod val="75000"/>
                  </a:schemeClr>
                </a:solidFill>
              </a:rPr>
              <a:t> M, Schmidt D, et al. Magnetic resonance imaging frequently changes classification of acute traumatic thoracolumbar spine injuries. Skeletal </a:t>
            </a:r>
            <a:r>
              <a:rPr lang="en-US" dirty="0" err="1">
                <a:solidFill>
                  <a:schemeClr val="accent2">
                    <a:lumMod val="75000"/>
                  </a:schemeClr>
                </a:solidFill>
              </a:rPr>
              <a:t>Radiol</a:t>
            </a:r>
            <a:r>
              <a:rPr lang="en-US" dirty="0">
                <a:solidFill>
                  <a:schemeClr val="accent2">
                    <a:lumMod val="75000"/>
                  </a:schemeClr>
                </a:solidFill>
              </a:rPr>
              <a:t> 2013;42:779-786.</a:t>
            </a:r>
          </a:p>
          <a:p>
            <a:pPr marL="342900" indent="-342900">
              <a:buAutoNum type="arabicPeriod"/>
            </a:pPr>
            <a:r>
              <a:rPr lang="en-US" dirty="0" err="1">
                <a:solidFill>
                  <a:schemeClr val="accent2">
                    <a:lumMod val="75000"/>
                  </a:schemeClr>
                </a:solidFill>
              </a:rPr>
              <a:t>Pizones</a:t>
            </a:r>
            <a:r>
              <a:rPr lang="en-US" dirty="0">
                <a:solidFill>
                  <a:schemeClr val="accent2">
                    <a:lumMod val="75000"/>
                  </a:schemeClr>
                </a:solidFill>
              </a:rPr>
              <a:t> J, </a:t>
            </a:r>
            <a:r>
              <a:rPr lang="en-US" dirty="0" err="1">
                <a:solidFill>
                  <a:schemeClr val="accent2">
                    <a:lumMod val="75000"/>
                  </a:schemeClr>
                </a:solidFill>
              </a:rPr>
              <a:t>Izquierdo</a:t>
            </a:r>
            <a:r>
              <a:rPr lang="en-US" dirty="0">
                <a:solidFill>
                  <a:schemeClr val="accent2">
                    <a:lumMod val="75000"/>
                  </a:schemeClr>
                </a:solidFill>
              </a:rPr>
              <a:t> E, Alvarez P, et al. Impact of magnetic resonance imaging on decision making for thoracolumbar traumatic fracture diagnosis and treatment. </a:t>
            </a:r>
            <a:r>
              <a:rPr lang="en-US" dirty="0" err="1">
                <a:solidFill>
                  <a:schemeClr val="accent2">
                    <a:lumMod val="75000"/>
                  </a:schemeClr>
                </a:solidFill>
              </a:rPr>
              <a:t>Eur</a:t>
            </a:r>
            <a:r>
              <a:rPr lang="en-US" dirty="0">
                <a:solidFill>
                  <a:schemeClr val="accent2">
                    <a:lumMod val="75000"/>
                  </a:schemeClr>
                </a:solidFill>
              </a:rPr>
              <a:t> Spine J 2011;20(</a:t>
            </a:r>
            <a:r>
              <a:rPr lang="en-US" dirty="0" err="1">
                <a:solidFill>
                  <a:schemeClr val="accent2">
                    <a:lumMod val="75000"/>
                  </a:schemeClr>
                </a:solidFill>
              </a:rPr>
              <a:t>suppl</a:t>
            </a:r>
            <a:r>
              <a:rPr lang="en-US" dirty="0">
                <a:solidFill>
                  <a:schemeClr val="accent2">
                    <a:lumMod val="75000"/>
                  </a:schemeClr>
                </a:solidFill>
              </a:rPr>
              <a:t> 3):390-396.</a:t>
            </a:r>
          </a:p>
        </p:txBody>
      </p:sp>
    </p:spTree>
    <p:extLst>
      <p:ext uri="{BB962C8B-B14F-4D97-AF65-F5344CB8AC3E}">
        <p14:creationId xmlns:p14="http://schemas.microsoft.com/office/powerpoint/2010/main" val="2747408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147411"/>
            <a:ext cx="10515600" cy="1325563"/>
          </a:xfrm>
        </p:spPr>
        <p:txBody>
          <a:bodyPr/>
          <a:lstStyle/>
          <a:p>
            <a:r>
              <a:rPr lang="en-US" b="1" dirty="0"/>
              <a:t>7. </a:t>
            </a:r>
            <a:r>
              <a:rPr lang="en-US" b="1" dirty="0" err="1"/>
              <a:t>Phân</a:t>
            </a:r>
            <a:r>
              <a:rPr lang="en-US" b="1" dirty="0"/>
              <a:t> </a:t>
            </a:r>
            <a:r>
              <a:rPr lang="en-US" b="1" dirty="0" err="1"/>
              <a:t>loại</a:t>
            </a:r>
            <a:endParaRPr lang="en-US" b="1" dirty="0"/>
          </a:p>
        </p:txBody>
      </p:sp>
      <p:sp>
        <p:nvSpPr>
          <p:cNvPr id="3" name="Content Placeholder 2"/>
          <p:cNvSpPr>
            <a:spLocks noGrp="1"/>
          </p:cNvSpPr>
          <p:nvPr>
            <p:ph idx="1"/>
          </p:nvPr>
        </p:nvSpPr>
        <p:spPr>
          <a:xfrm>
            <a:off x="562428" y="1472974"/>
            <a:ext cx="10515600" cy="4351338"/>
          </a:xfrm>
        </p:spPr>
        <p:txBody>
          <a:bodyPr/>
          <a:lstStyle/>
          <a:p>
            <a:r>
              <a:rPr lang="en-US" dirty="0" err="1"/>
              <a:t>Boehler</a:t>
            </a:r>
            <a:r>
              <a:rPr lang="en-US" dirty="0"/>
              <a:t> and Jones (1929) </a:t>
            </a:r>
          </a:p>
          <a:p>
            <a:r>
              <a:rPr lang="en-US" dirty="0" err="1"/>
              <a:t>Nicoll</a:t>
            </a:r>
            <a:r>
              <a:rPr lang="en-US" dirty="0"/>
              <a:t> (1949)</a:t>
            </a:r>
          </a:p>
          <a:p>
            <a:r>
              <a:rPr lang="en-US" dirty="0" err="1"/>
              <a:t>Holdsworth</a:t>
            </a:r>
            <a:r>
              <a:rPr lang="en-US" dirty="0"/>
              <a:t> (1963)  “two column concept”</a:t>
            </a:r>
          </a:p>
          <a:p>
            <a:r>
              <a:rPr lang="en-US" dirty="0"/>
              <a:t>Kelly and </a:t>
            </a:r>
            <a:r>
              <a:rPr lang="en-US" dirty="0" err="1"/>
              <a:t>Whitesides</a:t>
            </a:r>
            <a:r>
              <a:rPr lang="en-US" dirty="0"/>
              <a:t> (1968)</a:t>
            </a:r>
          </a:p>
          <a:p>
            <a:r>
              <a:rPr lang="en-US" b="1" dirty="0"/>
              <a:t>Denis (1983) “three column concept”</a:t>
            </a:r>
            <a:r>
              <a:rPr lang="en-US" b="1" dirty="0">
                <a:sym typeface="Wingdings" panose="05000000000000000000" pitchFamily="2" charset="2"/>
              </a:rPr>
              <a:t> </a:t>
            </a:r>
            <a:r>
              <a:rPr lang="en-US" b="1" dirty="0"/>
              <a:t>McAfee (1983)</a:t>
            </a:r>
          </a:p>
          <a:p>
            <a:r>
              <a:rPr lang="en-US" dirty="0"/>
              <a:t>Ferguson-Allen (1984)</a:t>
            </a:r>
            <a:endParaRPr lang="en-US" b="1" dirty="0"/>
          </a:p>
          <a:p>
            <a:r>
              <a:rPr lang="en-US" b="1" dirty="0" err="1"/>
              <a:t>Magerl</a:t>
            </a:r>
            <a:r>
              <a:rPr lang="en-US" b="1" dirty="0"/>
              <a:t> (1994)  </a:t>
            </a:r>
            <a:r>
              <a:rPr lang="en-US" b="1" dirty="0" err="1"/>
              <a:t>trình</a:t>
            </a:r>
            <a:r>
              <a:rPr lang="en-US" b="1" dirty="0"/>
              <a:t> </a:t>
            </a:r>
            <a:r>
              <a:rPr lang="en-US" b="1" dirty="0" err="1"/>
              <a:t>bày</a:t>
            </a:r>
            <a:r>
              <a:rPr lang="en-US" b="1" dirty="0"/>
              <a:t> </a:t>
            </a:r>
            <a:r>
              <a:rPr lang="en-US" b="1" dirty="0" err="1"/>
              <a:t>phân</a:t>
            </a:r>
            <a:r>
              <a:rPr lang="en-US" b="1" dirty="0"/>
              <a:t> </a:t>
            </a:r>
            <a:r>
              <a:rPr lang="en-US" b="1" dirty="0" err="1"/>
              <a:t>loại</a:t>
            </a:r>
            <a:r>
              <a:rPr lang="en-US" b="1" dirty="0"/>
              <a:t> </a:t>
            </a:r>
            <a:r>
              <a:rPr lang="en-US" b="1" dirty="0" err="1"/>
              <a:t>theo</a:t>
            </a:r>
            <a:r>
              <a:rPr lang="en-US" b="1" dirty="0"/>
              <a:t> AO</a:t>
            </a:r>
          </a:p>
          <a:p>
            <a:r>
              <a:rPr lang="en-US" b="1" dirty="0" err="1"/>
              <a:t>Vaccaro</a:t>
            </a:r>
            <a:r>
              <a:rPr lang="en-US" b="1" dirty="0"/>
              <a:t> (2005) </a:t>
            </a:r>
            <a:r>
              <a:rPr lang="en-US" b="1" dirty="0" err="1"/>
              <a:t>đưa</a:t>
            </a:r>
            <a:r>
              <a:rPr lang="en-US" b="1" dirty="0"/>
              <a:t> </a:t>
            </a:r>
            <a:r>
              <a:rPr lang="en-US" b="1" dirty="0" err="1"/>
              <a:t>ra</a:t>
            </a:r>
            <a:r>
              <a:rPr lang="en-US" b="1" dirty="0"/>
              <a:t> </a:t>
            </a:r>
            <a:r>
              <a:rPr lang="en-US" b="1" dirty="0" err="1"/>
              <a:t>thang</a:t>
            </a:r>
            <a:r>
              <a:rPr lang="en-US" b="1" dirty="0"/>
              <a:t> </a:t>
            </a:r>
            <a:r>
              <a:rPr lang="en-US" b="1" dirty="0" err="1"/>
              <a:t>điểm</a:t>
            </a:r>
            <a:r>
              <a:rPr lang="en-US" b="1" dirty="0"/>
              <a:t> TLICS</a:t>
            </a:r>
          </a:p>
        </p:txBody>
      </p:sp>
    </p:spTree>
    <p:extLst>
      <p:ext uri="{BB962C8B-B14F-4D97-AF65-F5344CB8AC3E}">
        <p14:creationId xmlns:p14="http://schemas.microsoft.com/office/powerpoint/2010/main" val="22193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38" y="961"/>
            <a:ext cx="10515600" cy="1325563"/>
          </a:xfrm>
        </p:spPr>
        <p:txBody>
          <a:bodyPr/>
          <a:lstStyle/>
          <a:p>
            <a:r>
              <a:rPr lang="en-US" b="1" dirty="0"/>
              <a:t>2. </a:t>
            </a:r>
            <a:r>
              <a:rPr lang="en-US" b="1" dirty="0" err="1"/>
              <a:t>Dịch</a:t>
            </a:r>
            <a:r>
              <a:rPr lang="en-US" b="1" dirty="0"/>
              <a:t> </a:t>
            </a:r>
            <a:r>
              <a:rPr lang="en-US" b="1" dirty="0" err="1"/>
              <a:t>tễ</a:t>
            </a:r>
            <a:r>
              <a:rPr lang="en-US" b="1" dirty="0"/>
              <a:t> </a:t>
            </a:r>
            <a:r>
              <a:rPr lang="en-US" b="1" dirty="0" err="1"/>
              <a:t>học</a:t>
            </a:r>
            <a:endParaRPr lang="en-US" b="1" dirty="0"/>
          </a:p>
        </p:txBody>
      </p:sp>
      <p:sp>
        <p:nvSpPr>
          <p:cNvPr id="3" name="Content Placeholder 2"/>
          <p:cNvSpPr>
            <a:spLocks noGrp="1"/>
          </p:cNvSpPr>
          <p:nvPr>
            <p:ph idx="1"/>
          </p:nvPr>
        </p:nvSpPr>
        <p:spPr>
          <a:xfrm>
            <a:off x="180304" y="1326524"/>
            <a:ext cx="11732654" cy="3374265"/>
          </a:xfrm>
        </p:spPr>
        <p:txBody>
          <a:bodyPr/>
          <a:lstStyle/>
          <a:p>
            <a:r>
              <a:rPr lang="en-US" dirty="0"/>
              <a:t>Ở Canada: </a:t>
            </a:r>
            <a:r>
              <a:rPr lang="en-US" dirty="0" err="1"/>
              <a:t>tỷ</a:t>
            </a:r>
            <a:r>
              <a:rPr lang="en-US" dirty="0"/>
              <a:t> </a:t>
            </a:r>
            <a:r>
              <a:rPr lang="en-US" dirty="0" err="1"/>
              <a:t>lệ</a:t>
            </a:r>
            <a:r>
              <a:rPr lang="en-US" dirty="0"/>
              <a:t> </a:t>
            </a:r>
            <a:r>
              <a:rPr lang="en-US" dirty="0" err="1"/>
              <a:t>chấn</a:t>
            </a:r>
            <a:r>
              <a:rPr lang="en-US" dirty="0"/>
              <a:t> </a:t>
            </a:r>
            <a:r>
              <a:rPr lang="en-US" dirty="0" err="1"/>
              <a:t>thương</a:t>
            </a:r>
            <a:r>
              <a:rPr lang="en-US" dirty="0"/>
              <a:t> </a:t>
            </a:r>
            <a:r>
              <a:rPr lang="en-US" dirty="0" err="1"/>
              <a:t>cột</a:t>
            </a:r>
            <a:r>
              <a:rPr lang="en-US" dirty="0"/>
              <a:t> </a:t>
            </a:r>
            <a:r>
              <a:rPr lang="en-US" dirty="0" err="1"/>
              <a:t>sống</a:t>
            </a:r>
            <a:r>
              <a:rPr lang="en-US" dirty="0"/>
              <a:t> </a:t>
            </a:r>
            <a:r>
              <a:rPr lang="en-US" dirty="0" err="1"/>
              <a:t>là</a:t>
            </a:r>
            <a:r>
              <a:rPr lang="en-US" dirty="0"/>
              <a:t> 64/100.000 </a:t>
            </a:r>
            <a:r>
              <a:rPr lang="en-US" dirty="0" err="1"/>
              <a:t>dân</a:t>
            </a:r>
            <a:r>
              <a:rPr lang="en-US" dirty="0"/>
              <a:t>/</a:t>
            </a:r>
            <a:r>
              <a:rPr lang="en-US" dirty="0" err="1"/>
              <a:t>năm</a:t>
            </a:r>
            <a:r>
              <a:rPr lang="en-US" dirty="0"/>
              <a:t> </a:t>
            </a:r>
            <a:r>
              <a:rPr lang="en-US" baseline="30000" dirty="0"/>
              <a:t>[1]</a:t>
            </a:r>
            <a:endParaRPr lang="en-US" b="1" dirty="0"/>
          </a:p>
          <a:p>
            <a:r>
              <a:rPr lang="en-US" dirty="0"/>
              <a:t>Ở </a:t>
            </a:r>
            <a:r>
              <a:rPr lang="en-US" dirty="0" err="1"/>
              <a:t>Bắc</a:t>
            </a:r>
            <a:r>
              <a:rPr lang="en-US" dirty="0"/>
              <a:t> </a:t>
            </a:r>
            <a:r>
              <a:rPr lang="en-US" dirty="0" err="1"/>
              <a:t>Mỹ</a:t>
            </a:r>
            <a:r>
              <a:rPr lang="en-US" dirty="0"/>
              <a:t>, </a:t>
            </a:r>
            <a:r>
              <a:rPr lang="en-US" dirty="0" err="1"/>
              <a:t>mỗi</a:t>
            </a:r>
            <a:r>
              <a:rPr lang="en-US" dirty="0"/>
              <a:t> </a:t>
            </a:r>
            <a:r>
              <a:rPr lang="en-US" dirty="0" err="1"/>
              <a:t>năm</a:t>
            </a:r>
            <a:r>
              <a:rPr lang="en-US" dirty="0"/>
              <a:t> </a:t>
            </a:r>
            <a:r>
              <a:rPr lang="en-US" dirty="0" err="1"/>
              <a:t>có</a:t>
            </a:r>
            <a:r>
              <a:rPr lang="en-US" dirty="0"/>
              <a:t> </a:t>
            </a:r>
            <a:r>
              <a:rPr lang="en-US" dirty="0" err="1"/>
              <a:t>hơn</a:t>
            </a:r>
            <a:r>
              <a:rPr lang="en-US" dirty="0"/>
              <a:t> 160.000 </a:t>
            </a:r>
            <a:r>
              <a:rPr lang="en-US" dirty="0" err="1"/>
              <a:t>trường</a:t>
            </a:r>
            <a:r>
              <a:rPr lang="en-US" dirty="0"/>
              <a:t> </a:t>
            </a:r>
            <a:r>
              <a:rPr lang="en-US" dirty="0" err="1"/>
              <a:t>hợp</a:t>
            </a:r>
            <a:r>
              <a:rPr lang="en-US" dirty="0"/>
              <a:t> </a:t>
            </a:r>
            <a:r>
              <a:rPr lang="en-US" dirty="0" err="1"/>
              <a:t>chấn</a:t>
            </a:r>
            <a:r>
              <a:rPr lang="en-US" dirty="0"/>
              <a:t> </a:t>
            </a:r>
            <a:r>
              <a:rPr lang="en-US" dirty="0" err="1"/>
              <a:t>thương</a:t>
            </a:r>
            <a:r>
              <a:rPr lang="en-US" dirty="0"/>
              <a:t> </a:t>
            </a:r>
            <a:r>
              <a:rPr lang="en-US" dirty="0" err="1"/>
              <a:t>cột</a:t>
            </a:r>
            <a:r>
              <a:rPr lang="en-US" dirty="0"/>
              <a:t> </a:t>
            </a:r>
            <a:r>
              <a:rPr lang="en-US" dirty="0" err="1"/>
              <a:t>sống</a:t>
            </a:r>
            <a:r>
              <a:rPr lang="en-US" dirty="0"/>
              <a:t> </a:t>
            </a:r>
            <a:r>
              <a:rPr lang="en-US" baseline="30000" dirty="0"/>
              <a:t>[2]</a:t>
            </a:r>
          </a:p>
          <a:p>
            <a:r>
              <a:rPr lang="en-US" dirty="0" err="1"/>
              <a:t>Chiếm</a:t>
            </a:r>
            <a:r>
              <a:rPr lang="en-US" dirty="0"/>
              <a:t> </a:t>
            </a:r>
            <a:r>
              <a:rPr lang="en-US" dirty="0" err="1"/>
              <a:t>khoảng</a:t>
            </a:r>
            <a:r>
              <a:rPr lang="en-US" dirty="0"/>
              <a:t> 7% </a:t>
            </a:r>
            <a:r>
              <a:rPr lang="en-US" dirty="0" err="1"/>
              <a:t>các</a:t>
            </a:r>
            <a:r>
              <a:rPr lang="en-US" dirty="0"/>
              <a:t> </a:t>
            </a:r>
            <a:r>
              <a:rPr lang="en-US" dirty="0" err="1"/>
              <a:t>trường</a:t>
            </a:r>
            <a:r>
              <a:rPr lang="en-US" dirty="0"/>
              <a:t> </a:t>
            </a:r>
            <a:r>
              <a:rPr lang="en-US" dirty="0" err="1"/>
              <a:t>hợp</a:t>
            </a:r>
            <a:r>
              <a:rPr lang="en-US" dirty="0"/>
              <a:t> </a:t>
            </a:r>
            <a:r>
              <a:rPr lang="en-US" dirty="0" err="1"/>
              <a:t>chấn</a:t>
            </a:r>
            <a:r>
              <a:rPr lang="en-US" dirty="0"/>
              <a:t> </a:t>
            </a:r>
            <a:r>
              <a:rPr lang="en-US" dirty="0" err="1"/>
              <a:t>thương</a:t>
            </a:r>
            <a:r>
              <a:rPr lang="en-US" dirty="0"/>
              <a:t> </a:t>
            </a:r>
            <a:r>
              <a:rPr lang="en-US" dirty="0" err="1"/>
              <a:t>kín</a:t>
            </a:r>
            <a:r>
              <a:rPr lang="en-US" baseline="30000" dirty="0"/>
              <a:t>[3]</a:t>
            </a:r>
            <a:endParaRPr lang="en-US" dirty="0"/>
          </a:p>
          <a:p>
            <a:r>
              <a:rPr lang="en-US" dirty="0" err="1"/>
              <a:t>Thường</a:t>
            </a:r>
            <a:r>
              <a:rPr lang="en-US" dirty="0"/>
              <a:t> </a:t>
            </a:r>
            <a:r>
              <a:rPr lang="en-US" dirty="0" err="1"/>
              <a:t>gặp</a:t>
            </a:r>
            <a:r>
              <a:rPr lang="en-US" dirty="0"/>
              <a:t> ở </a:t>
            </a:r>
            <a:r>
              <a:rPr lang="en-US" dirty="0" err="1"/>
              <a:t>nam</a:t>
            </a:r>
            <a:r>
              <a:rPr lang="en-US" dirty="0"/>
              <a:t> </a:t>
            </a:r>
            <a:r>
              <a:rPr lang="en-US" dirty="0" err="1"/>
              <a:t>giới</a:t>
            </a:r>
            <a:r>
              <a:rPr lang="en-US" dirty="0"/>
              <a:t>, </a:t>
            </a:r>
            <a:r>
              <a:rPr lang="en-US" dirty="0" err="1"/>
              <a:t>độ</a:t>
            </a:r>
            <a:r>
              <a:rPr lang="en-US" dirty="0"/>
              <a:t> </a:t>
            </a:r>
            <a:r>
              <a:rPr lang="en-US" dirty="0" err="1"/>
              <a:t>tuổi</a:t>
            </a:r>
            <a:r>
              <a:rPr lang="en-US" dirty="0"/>
              <a:t> </a:t>
            </a:r>
            <a:r>
              <a:rPr lang="en-US" dirty="0" err="1"/>
              <a:t>từ</a:t>
            </a:r>
            <a:r>
              <a:rPr lang="en-US" dirty="0"/>
              <a:t> 20-40 </a:t>
            </a:r>
            <a:r>
              <a:rPr lang="en-US" baseline="30000" dirty="0"/>
              <a:t>[4]</a:t>
            </a:r>
            <a:endParaRPr lang="en-US" dirty="0"/>
          </a:p>
          <a:p>
            <a:r>
              <a:rPr lang="en-US" dirty="0" err="1"/>
              <a:t>Lên</a:t>
            </a:r>
            <a:r>
              <a:rPr lang="en-US" dirty="0"/>
              <a:t> </a:t>
            </a:r>
            <a:r>
              <a:rPr lang="en-US" dirty="0" err="1"/>
              <a:t>tới</a:t>
            </a:r>
            <a:r>
              <a:rPr lang="en-US" dirty="0"/>
              <a:t> 25% </a:t>
            </a:r>
            <a:r>
              <a:rPr lang="en-US" dirty="0" err="1"/>
              <a:t>trường</a:t>
            </a:r>
            <a:r>
              <a:rPr lang="en-US" dirty="0"/>
              <a:t> </a:t>
            </a:r>
            <a:r>
              <a:rPr lang="en-US" dirty="0" err="1"/>
              <a:t>hợp</a:t>
            </a:r>
            <a:r>
              <a:rPr lang="en-US" dirty="0"/>
              <a:t> </a:t>
            </a:r>
            <a:r>
              <a:rPr lang="en-US" dirty="0" err="1"/>
              <a:t>chấn</a:t>
            </a:r>
            <a:r>
              <a:rPr lang="en-US" dirty="0"/>
              <a:t> </a:t>
            </a:r>
            <a:r>
              <a:rPr lang="en-US" dirty="0" err="1"/>
              <a:t>thương</a:t>
            </a:r>
            <a:r>
              <a:rPr lang="en-US" dirty="0"/>
              <a:t> </a:t>
            </a:r>
            <a:r>
              <a:rPr lang="en-US" dirty="0" err="1"/>
              <a:t>cột</a:t>
            </a:r>
            <a:r>
              <a:rPr lang="en-US" dirty="0"/>
              <a:t> </a:t>
            </a:r>
            <a:r>
              <a:rPr lang="en-US" dirty="0" err="1"/>
              <a:t>sống</a:t>
            </a:r>
            <a:r>
              <a:rPr lang="en-US" dirty="0"/>
              <a:t> </a:t>
            </a:r>
            <a:r>
              <a:rPr lang="en-US" dirty="0" err="1"/>
              <a:t>có</a:t>
            </a:r>
            <a:r>
              <a:rPr lang="en-US" dirty="0"/>
              <a:t> </a:t>
            </a:r>
            <a:r>
              <a:rPr lang="en-US" dirty="0" err="1"/>
              <a:t>kèm</a:t>
            </a:r>
            <a:r>
              <a:rPr lang="en-US" dirty="0"/>
              <a:t> </a:t>
            </a:r>
            <a:r>
              <a:rPr lang="en-US" dirty="0" err="1"/>
              <a:t>theo</a:t>
            </a:r>
            <a:r>
              <a:rPr lang="en-US" dirty="0"/>
              <a:t> </a:t>
            </a:r>
            <a:r>
              <a:rPr lang="en-US" dirty="0" err="1"/>
              <a:t>chấn</a:t>
            </a:r>
            <a:r>
              <a:rPr lang="en-US" dirty="0"/>
              <a:t> </a:t>
            </a:r>
            <a:r>
              <a:rPr lang="en-US" dirty="0" err="1"/>
              <a:t>thương</a:t>
            </a:r>
            <a:r>
              <a:rPr lang="en-US" dirty="0"/>
              <a:t> </a:t>
            </a:r>
            <a:r>
              <a:rPr lang="en-US" dirty="0" err="1"/>
              <a:t>tủy</a:t>
            </a:r>
            <a:r>
              <a:rPr lang="en-US" dirty="0"/>
              <a:t> </a:t>
            </a:r>
            <a:r>
              <a:rPr lang="en-US" dirty="0" err="1"/>
              <a:t>sống</a:t>
            </a:r>
            <a:r>
              <a:rPr lang="en-US" baseline="30000" dirty="0"/>
              <a:t>[5],[6]</a:t>
            </a:r>
          </a:p>
          <a:p>
            <a:endParaRPr lang="en-US" dirty="0"/>
          </a:p>
          <a:p>
            <a:endParaRPr lang="en-US" dirty="0"/>
          </a:p>
        </p:txBody>
      </p:sp>
      <p:sp>
        <p:nvSpPr>
          <p:cNvPr id="4" name="TextBox 3"/>
          <p:cNvSpPr txBox="1"/>
          <p:nvPr/>
        </p:nvSpPr>
        <p:spPr>
          <a:xfrm>
            <a:off x="84786" y="4700789"/>
            <a:ext cx="11828172" cy="2246769"/>
          </a:xfrm>
          <a:prstGeom prst="rect">
            <a:avLst/>
          </a:prstGeom>
          <a:noFill/>
        </p:spPr>
        <p:txBody>
          <a:bodyPr wrap="square" rtlCol="0">
            <a:spAutoFit/>
          </a:bodyPr>
          <a:lstStyle/>
          <a:p>
            <a:pPr marL="342900" indent="-342900">
              <a:buAutoNum type="arabicPeriod"/>
            </a:pPr>
            <a:r>
              <a:rPr lang="en-US" sz="1600" dirty="0">
                <a:solidFill>
                  <a:schemeClr val="accent2">
                    <a:lumMod val="75000"/>
                  </a:schemeClr>
                </a:solidFill>
                <a:latin typeface="Times New Roman" panose="02020603050405020304" pitchFamily="18" charset="0"/>
                <a:cs typeface="Times New Roman" panose="02020603050405020304" pitchFamily="18" charset="0"/>
              </a:rPr>
              <a:t>Hu R </a:t>
            </a:r>
            <a:r>
              <a:rPr lang="en-US" sz="1600" i="1" dirty="0">
                <a:solidFill>
                  <a:schemeClr val="accent2">
                    <a:lumMod val="75000"/>
                  </a:schemeClr>
                </a:solidFill>
                <a:latin typeface="Times New Roman" panose="02020603050405020304" pitchFamily="18" charset="0"/>
                <a:cs typeface="Times New Roman" panose="02020603050405020304" pitchFamily="18" charset="0"/>
              </a:rPr>
              <a:t>et al</a:t>
            </a:r>
            <a:r>
              <a:rPr lang="en-US" sz="1600" dirty="0">
                <a:solidFill>
                  <a:schemeClr val="accent2">
                    <a:lumMod val="75000"/>
                  </a:schemeClr>
                </a:solidFill>
                <a:latin typeface="Times New Roman" panose="02020603050405020304" pitchFamily="18" charset="0"/>
                <a:cs typeface="Times New Roman" panose="02020603050405020304" pitchFamily="18" charset="0"/>
              </a:rPr>
              <a:t>. Epidemiology of incident spinal fracture in a complete population. Spine (</a:t>
            </a:r>
            <a:r>
              <a:rPr lang="en-US" sz="1600" dirty="0" err="1">
                <a:solidFill>
                  <a:schemeClr val="accent2">
                    <a:lumMod val="75000"/>
                  </a:schemeClr>
                </a:solidFill>
                <a:latin typeface="Times New Roman" panose="02020603050405020304" pitchFamily="18" charset="0"/>
                <a:cs typeface="Times New Roman" panose="02020603050405020304" pitchFamily="18" charset="0"/>
              </a:rPr>
              <a:t>Phila</a:t>
            </a:r>
            <a:r>
              <a:rPr lang="en-US" sz="1600" dirty="0">
                <a:solidFill>
                  <a:schemeClr val="accent2">
                    <a:lumMod val="75000"/>
                  </a:schemeClr>
                </a:solidFill>
                <a:latin typeface="Times New Roman" panose="02020603050405020304" pitchFamily="18" charset="0"/>
                <a:cs typeface="Times New Roman" panose="02020603050405020304" pitchFamily="18" charset="0"/>
              </a:rPr>
              <a:t> Pa 1976) 1996;21:492–9</a:t>
            </a:r>
          </a:p>
          <a:p>
            <a:pPr marL="342900" indent="-342900">
              <a:buAutoNum type="arabicPeriod"/>
            </a:pPr>
            <a:r>
              <a:rPr lang="en-US" sz="1600" dirty="0">
                <a:solidFill>
                  <a:schemeClr val="accent2">
                    <a:lumMod val="75000"/>
                  </a:schemeClr>
                </a:solidFill>
              </a:rPr>
              <a:t>el-</a:t>
            </a:r>
            <a:r>
              <a:rPr lang="en-US" sz="1600" dirty="0" err="1">
                <a:solidFill>
                  <a:schemeClr val="accent2">
                    <a:lumMod val="75000"/>
                  </a:schemeClr>
                </a:solidFill>
              </a:rPr>
              <a:t>Khoury</a:t>
            </a:r>
            <a:r>
              <a:rPr lang="en-US" sz="1600" dirty="0">
                <a:solidFill>
                  <a:schemeClr val="accent2">
                    <a:lumMod val="75000"/>
                  </a:schemeClr>
                </a:solidFill>
              </a:rPr>
              <a:t> GY </a:t>
            </a:r>
            <a:r>
              <a:rPr lang="en-US" sz="1600" i="1" dirty="0">
                <a:solidFill>
                  <a:schemeClr val="accent2">
                    <a:lumMod val="75000"/>
                  </a:schemeClr>
                </a:solidFill>
                <a:latin typeface="Times New Roman" panose="02020603050405020304" pitchFamily="18" charset="0"/>
                <a:cs typeface="Times New Roman" panose="02020603050405020304" pitchFamily="18" charset="0"/>
              </a:rPr>
              <a:t>et al</a:t>
            </a:r>
            <a:r>
              <a:rPr lang="en-US" sz="1600" dirty="0">
                <a:solidFill>
                  <a:schemeClr val="accent2">
                    <a:lumMod val="75000"/>
                  </a:schemeClr>
                </a:solidFill>
              </a:rPr>
              <a:t>. Trauma to the upper thoracic spine: Anatomy, biomechanics, and unique imaging features. AJR Am J </a:t>
            </a:r>
            <a:r>
              <a:rPr lang="en-US" sz="1600" dirty="0" err="1">
                <a:solidFill>
                  <a:schemeClr val="accent2">
                    <a:lumMod val="75000"/>
                  </a:schemeClr>
                </a:solidFill>
              </a:rPr>
              <a:t>Roentgenol</a:t>
            </a:r>
            <a:r>
              <a:rPr lang="en-US" sz="1600" dirty="0">
                <a:solidFill>
                  <a:schemeClr val="accent2">
                    <a:lumMod val="75000"/>
                  </a:schemeClr>
                </a:solidFill>
              </a:rPr>
              <a:t>. 1993;160:95–102</a:t>
            </a:r>
          </a:p>
          <a:p>
            <a:pPr marL="342900" indent="-342900">
              <a:buAutoNum type="arabicPeriod"/>
            </a:pPr>
            <a:r>
              <a:rPr lang="en-US" sz="1600" dirty="0" err="1">
                <a:solidFill>
                  <a:schemeClr val="accent2">
                    <a:lumMod val="75000"/>
                  </a:schemeClr>
                </a:solidFill>
              </a:rPr>
              <a:t>Joaquim</a:t>
            </a:r>
            <a:r>
              <a:rPr lang="en-US" sz="1600" dirty="0">
                <a:solidFill>
                  <a:schemeClr val="accent2">
                    <a:lumMod val="75000"/>
                  </a:schemeClr>
                </a:solidFill>
              </a:rPr>
              <a:t> AF, Patel AA. Thoracolumbar spine trauma: Evaluation and surgical decision-making. J </a:t>
            </a:r>
            <a:r>
              <a:rPr lang="en-US" sz="1600" dirty="0" err="1">
                <a:solidFill>
                  <a:schemeClr val="accent2">
                    <a:lumMod val="75000"/>
                  </a:schemeClr>
                </a:solidFill>
              </a:rPr>
              <a:t>Craniovertebr</a:t>
            </a:r>
            <a:r>
              <a:rPr lang="en-US" sz="1600" dirty="0">
                <a:solidFill>
                  <a:schemeClr val="accent2">
                    <a:lumMod val="75000"/>
                  </a:schemeClr>
                </a:solidFill>
              </a:rPr>
              <a:t> Junction Spine 2013;4:3-9</a:t>
            </a:r>
          </a:p>
          <a:p>
            <a:pPr marL="342900" indent="-342900">
              <a:buAutoNum type="arabicPeriod"/>
            </a:pPr>
            <a:r>
              <a:rPr lang="en-US" sz="1600" dirty="0" err="1">
                <a:solidFill>
                  <a:schemeClr val="accent2">
                    <a:lumMod val="75000"/>
                  </a:schemeClr>
                </a:solidFill>
              </a:rPr>
              <a:t>Gertzbein</a:t>
            </a:r>
            <a:r>
              <a:rPr lang="en-US" sz="1600" dirty="0">
                <a:solidFill>
                  <a:schemeClr val="accent2">
                    <a:lumMod val="75000"/>
                  </a:schemeClr>
                </a:solidFill>
              </a:rPr>
              <a:t> SD </a:t>
            </a:r>
            <a:r>
              <a:rPr lang="en-US" sz="1600" i="1" dirty="0">
                <a:solidFill>
                  <a:schemeClr val="accent2">
                    <a:lumMod val="75000"/>
                  </a:schemeClr>
                </a:solidFill>
                <a:latin typeface="Times New Roman" panose="02020603050405020304" pitchFamily="18" charset="0"/>
                <a:cs typeface="Times New Roman" panose="02020603050405020304" pitchFamily="18" charset="0"/>
              </a:rPr>
              <a:t>et al</a:t>
            </a:r>
            <a:r>
              <a:rPr lang="en-US" sz="1600" dirty="0">
                <a:solidFill>
                  <a:schemeClr val="accent2">
                    <a:lumMod val="75000"/>
                  </a:schemeClr>
                </a:solidFill>
              </a:rPr>
              <a:t>. Thoracic and lumbar fractures associated with skiing and snowboarding injuries according to the AO Comprehensive Classification. Am J Sports Med. 2012;40:1750–4</a:t>
            </a:r>
          </a:p>
          <a:p>
            <a:pPr marL="342900" indent="-342900">
              <a:buAutoNum type="arabicPeriod"/>
            </a:pPr>
            <a:r>
              <a:rPr lang="en-US" sz="1600" dirty="0" err="1">
                <a:solidFill>
                  <a:schemeClr val="accent2">
                    <a:lumMod val="75000"/>
                  </a:schemeClr>
                </a:solidFill>
              </a:rPr>
              <a:t>Ghobrial</a:t>
            </a:r>
            <a:r>
              <a:rPr lang="en-US" sz="1600" dirty="0">
                <a:solidFill>
                  <a:schemeClr val="accent2">
                    <a:lumMod val="75000"/>
                  </a:schemeClr>
                </a:solidFill>
              </a:rPr>
              <a:t> GM, </a:t>
            </a:r>
            <a:r>
              <a:rPr lang="en-US" sz="1600" dirty="0" err="1">
                <a:solidFill>
                  <a:schemeClr val="accent2">
                    <a:lumMod val="75000"/>
                  </a:schemeClr>
                </a:solidFill>
              </a:rPr>
              <a:t>Jallo</a:t>
            </a:r>
            <a:r>
              <a:rPr lang="en-US" sz="1600" dirty="0">
                <a:solidFill>
                  <a:schemeClr val="accent2">
                    <a:lumMod val="75000"/>
                  </a:schemeClr>
                </a:solidFill>
              </a:rPr>
              <a:t> J. Thoracolumbar spine trauma: Review of the evidence. J </a:t>
            </a:r>
            <a:r>
              <a:rPr lang="en-US" sz="1600" dirty="0" err="1">
                <a:solidFill>
                  <a:schemeClr val="accent2">
                    <a:lumMod val="75000"/>
                  </a:schemeClr>
                </a:solidFill>
              </a:rPr>
              <a:t>Neurosurg</a:t>
            </a:r>
            <a:r>
              <a:rPr lang="en-US" sz="1600" dirty="0">
                <a:solidFill>
                  <a:schemeClr val="accent2">
                    <a:lumMod val="75000"/>
                  </a:schemeClr>
                </a:solidFill>
              </a:rPr>
              <a:t> </a:t>
            </a:r>
            <a:r>
              <a:rPr lang="en-US" sz="1600" dirty="0" err="1">
                <a:solidFill>
                  <a:schemeClr val="accent2">
                    <a:lumMod val="75000"/>
                  </a:schemeClr>
                </a:solidFill>
              </a:rPr>
              <a:t>Sci</a:t>
            </a:r>
            <a:r>
              <a:rPr lang="en-US" sz="1600" dirty="0">
                <a:solidFill>
                  <a:schemeClr val="accent2">
                    <a:lumMod val="75000"/>
                  </a:schemeClr>
                </a:solidFill>
              </a:rPr>
              <a:t> 2013;57:115-122.</a:t>
            </a:r>
          </a:p>
          <a:p>
            <a:pPr marL="342900" indent="-342900">
              <a:buAutoNum type="arabicPeriod"/>
            </a:pPr>
            <a:r>
              <a:rPr lang="en-US" sz="1600" dirty="0" err="1">
                <a:solidFill>
                  <a:schemeClr val="accent2">
                    <a:lumMod val="75000"/>
                  </a:schemeClr>
                </a:solidFill>
              </a:rPr>
              <a:t>Katsuura</a:t>
            </a:r>
            <a:r>
              <a:rPr lang="en-US" sz="1600" dirty="0">
                <a:solidFill>
                  <a:schemeClr val="accent2">
                    <a:lumMod val="75000"/>
                  </a:schemeClr>
                </a:solidFill>
              </a:rPr>
              <a:t> Y, Osborn JM, Cason GW. The epidemiology of thoracolumbar trauma: A meta-analysis. J </a:t>
            </a:r>
            <a:r>
              <a:rPr lang="en-US" sz="1600" dirty="0" err="1">
                <a:solidFill>
                  <a:schemeClr val="accent2">
                    <a:lumMod val="75000"/>
                  </a:schemeClr>
                </a:solidFill>
              </a:rPr>
              <a:t>Orthop</a:t>
            </a:r>
            <a:r>
              <a:rPr lang="en-US" sz="1600" dirty="0">
                <a:solidFill>
                  <a:schemeClr val="accent2">
                    <a:lumMod val="75000"/>
                  </a:schemeClr>
                </a:solidFill>
              </a:rPr>
              <a:t> 2016;13:383-388.</a:t>
            </a:r>
          </a:p>
          <a:p>
            <a:pPr marL="342900" indent="-342900">
              <a:buAutoNum type="arabicPeriod"/>
            </a:pPr>
            <a:endParaRPr 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4503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571" y="0"/>
            <a:ext cx="10515600" cy="1325563"/>
          </a:xfrm>
        </p:spPr>
        <p:txBody>
          <a:bodyPr/>
          <a:lstStyle/>
          <a:p>
            <a:r>
              <a:rPr lang="en-US" b="1" dirty="0"/>
              <a:t>Denis (1983)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3996" y="155461"/>
            <a:ext cx="5559690" cy="1818482"/>
          </a:xfrm>
        </p:spPr>
      </p:pic>
      <p:pic>
        <p:nvPicPr>
          <p:cNvPr id="6146" name="Picture 2" descr="Image result for Denis compression fracture class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088" y="2129404"/>
            <a:ext cx="7400283" cy="34977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06286" y="5794869"/>
            <a:ext cx="9274629" cy="646331"/>
          </a:xfrm>
          <a:prstGeom prst="rect">
            <a:avLst/>
          </a:prstGeom>
          <a:noFill/>
        </p:spPr>
        <p:txBody>
          <a:bodyPr wrap="square" rtlCol="0">
            <a:spAutoFit/>
          </a:bodyPr>
          <a:lstStyle/>
          <a:p>
            <a:r>
              <a:rPr lang="en-US" dirty="0">
                <a:solidFill>
                  <a:schemeClr val="accent2">
                    <a:lumMod val="75000"/>
                  </a:schemeClr>
                </a:solidFill>
              </a:rPr>
              <a:t>Denis F. The three column spine and its significance in the classification of acute thoracolumbar spinal injuries. Spine (</a:t>
            </a:r>
            <a:r>
              <a:rPr lang="en-US" dirty="0" err="1">
                <a:solidFill>
                  <a:schemeClr val="accent2">
                    <a:lumMod val="75000"/>
                  </a:schemeClr>
                </a:solidFill>
              </a:rPr>
              <a:t>Phila</a:t>
            </a:r>
            <a:r>
              <a:rPr lang="en-US" dirty="0">
                <a:solidFill>
                  <a:schemeClr val="accent2">
                    <a:lumMod val="75000"/>
                  </a:schemeClr>
                </a:solidFill>
              </a:rPr>
              <a:t> Pa 1976) 1983;8:817–31.</a:t>
            </a:r>
          </a:p>
        </p:txBody>
      </p:sp>
    </p:spTree>
    <p:extLst>
      <p:ext uri="{BB962C8B-B14F-4D97-AF65-F5344CB8AC3E}">
        <p14:creationId xmlns:p14="http://schemas.microsoft.com/office/powerpoint/2010/main" val="455810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106"/>
            <a:ext cx="10515600" cy="1325563"/>
          </a:xfrm>
        </p:spPr>
        <p:txBody>
          <a:bodyPr/>
          <a:lstStyle/>
          <a:p>
            <a:r>
              <a:rPr lang="en-US" dirty="0"/>
              <a:t>Compression</a:t>
            </a:r>
          </a:p>
        </p:txBody>
      </p:sp>
      <p:pic>
        <p:nvPicPr>
          <p:cNvPr id="2050" name="Picture 2" descr="Denis classification of thoracolumbar compression injuries. These fractures may involve both endplates (A, type A), the superior endplate only (B, type B), the inferior endplate only (C, type C), or a buckling of the anterior cortex with both endplates intact (D, type 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833" y="1825625"/>
            <a:ext cx="809625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90171" y="5210629"/>
            <a:ext cx="10058400" cy="923330"/>
          </a:xfrm>
          <a:prstGeom prst="rect">
            <a:avLst/>
          </a:prstGeom>
          <a:noFill/>
        </p:spPr>
        <p:txBody>
          <a:bodyPr wrap="square" rtlCol="0">
            <a:spAutoFit/>
          </a:bodyPr>
          <a:lstStyle/>
          <a:p>
            <a:r>
              <a:rPr lang="en-US" dirty="0"/>
              <a:t>These fractures may involve both endplates (A, type A), the superior endplate only (B, type B), the inferior endplate only (C, type C), or a buckling of the anterior cortex with both endplates intact (D, type D).</a:t>
            </a:r>
          </a:p>
          <a:p>
            <a:endParaRPr lang="en-US" dirty="0"/>
          </a:p>
        </p:txBody>
      </p:sp>
    </p:spTree>
    <p:extLst>
      <p:ext uri="{BB962C8B-B14F-4D97-AF65-F5344CB8AC3E}">
        <p14:creationId xmlns:p14="http://schemas.microsoft.com/office/powerpoint/2010/main" val="305851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Burst</a:t>
            </a:r>
          </a:p>
        </p:txBody>
      </p:sp>
      <p:pic>
        <p:nvPicPr>
          <p:cNvPr id="3074" name="Picture 2" descr="Denis classification of thoracolumbar burst fractures. (A∼C) Types A, B, and C represent fractures of both endplates, the superior endplate, and the inferior endplate, respectively. (D) Type D is a combination of a type A burst fracture with rotation, which is best appreciated on an anteroposterior radiograph. The superior or inferior endplate, or both, may be involved with this fracture. (E) Type E is eccentrically loaded type A fract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77004"/>
            <a:ext cx="10770276" cy="29143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49829" y="5021943"/>
            <a:ext cx="10003971" cy="1477328"/>
          </a:xfrm>
          <a:prstGeom prst="rect">
            <a:avLst/>
          </a:prstGeom>
          <a:noFill/>
        </p:spPr>
        <p:txBody>
          <a:bodyPr wrap="square" rtlCol="0">
            <a:spAutoFit/>
          </a:bodyPr>
          <a:lstStyle/>
          <a:p>
            <a:r>
              <a:rPr lang="en-US" dirty="0"/>
              <a:t>(A∼C) Types A, B, and C represent fractures of both endplates, the superior endplate, and the inferior endplate, respectively. (D) Type D is a combination of a type A burst fracture with rotation, which is best appreciated on an </a:t>
            </a:r>
            <a:r>
              <a:rPr lang="en-US" dirty="0" err="1"/>
              <a:t>anteroposterior</a:t>
            </a:r>
            <a:r>
              <a:rPr lang="en-US" dirty="0"/>
              <a:t> radiograph. The superior or inferior endplate, or both, may be involved with this fracture. (E) Type E is eccentrically loaded type A fracture.</a:t>
            </a:r>
          </a:p>
          <a:p>
            <a:endParaRPr lang="en-US" dirty="0"/>
          </a:p>
        </p:txBody>
      </p:sp>
    </p:spTree>
    <p:extLst>
      <p:ext uri="{BB962C8B-B14F-4D97-AF65-F5344CB8AC3E}">
        <p14:creationId xmlns:p14="http://schemas.microsoft.com/office/powerpoint/2010/main" val="1983173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Flexion-Distraction (Seatbelt-Type)</a:t>
            </a:r>
          </a:p>
        </p:txBody>
      </p:sp>
      <p:pic>
        <p:nvPicPr>
          <p:cNvPr id="4098" name="Picture 2" descr="Denis classification of flexion-distraction injuries. These may occur at one level through the bone (A), at one level through the ligaments and disc (B), at two levels, with the middle column injured through the bone (C), or at two levels with the middle column injured through the ligament and disc (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1" y="1690687"/>
            <a:ext cx="10018939" cy="32885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73943" y="4847771"/>
            <a:ext cx="8577943" cy="1200329"/>
          </a:xfrm>
          <a:prstGeom prst="rect">
            <a:avLst/>
          </a:prstGeom>
          <a:noFill/>
        </p:spPr>
        <p:txBody>
          <a:bodyPr wrap="square" rtlCol="0">
            <a:spAutoFit/>
          </a:bodyPr>
          <a:lstStyle/>
          <a:p>
            <a:r>
              <a:rPr lang="en-US" dirty="0"/>
              <a:t>These may occur at one level through the bone (A), at one level through the ligaments and disc (B), at two levels, with the middle column injured through the bone (C), or at two levels with the middle column injured through the ligament and disc (D).</a:t>
            </a:r>
          </a:p>
          <a:p>
            <a:endParaRPr lang="en-US" dirty="0"/>
          </a:p>
        </p:txBody>
      </p:sp>
    </p:spTree>
    <p:extLst>
      <p:ext uri="{BB962C8B-B14F-4D97-AF65-F5344CB8AC3E}">
        <p14:creationId xmlns:p14="http://schemas.microsoft.com/office/powerpoint/2010/main" val="3113818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Fracture-Dislocation</a:t>
            </a:r>
          </a:p>
        </p:txBody>
      </p:sp>
      <p:pic>
        <p:nvPicPr>
          <p:cNvPr id="5122" name="Picture 2" descr="Denis classification of fracture-dislocations. These may occur at one level through the bone (A), at one level through the ligaments and disc (B), or at two levels, with the middle column injuried through the bone or at two levels with the middle column injuried through the ligament and disc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7919" y="365125"/>
            <a:ext cx="4093368" cy="6024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8200" y="2191657"/>
            <a:ext cx="5490029" cy="2954655"/>
          </a:xfrm>
          <a:prstGeom prst="rect">
            <a:avLst/>
          </a:prstGeom>
          <a:noFill/>
        </p:spPr>
        <p:txBody>
          <a:bodyPr wrap="square" rtlCol="0">
            <a:spAutoFit/>
          </a:bodyPr>
          <a:lstStyle/>
          <a:p>
            <a:r>
              <a:rPr lang="en-US" sz="2400" dirty="0"/>
              <a:t>These may occur at one level through the bone (A), at one level through the ligaments and disc (B), or at two levels, with the middle column </a:t>
            </a:r>
            <a:r>
              <a:rPr lang="en-US" sz="2400" dirty="0" err="1"/>
              <a:t>injuried</a:t>
            </a:r>
            <a:r>
              <a:rPr lang="en-US" sz="2400" dirty="0"/>
              <a:t> through the bone or at two levels with the middle column </a:t>
            </a:r>
            <a:r>
              <a:rPr lang="en-US" sz="2400" dirty="0" err="1"/>
              <a:t>injuried</a:t>
            </a:r>
            <a:r>
              <a:rPr lang="en-US" sz="2400" dirty="0"/>
              <a:t> through the ligament and disc (C).</a:t>
            </a:r>
          </a:p>
          <a:p>
            <a:endParaRPr lang="en-US" dirty="0"/>
          </a:p>
        </p:txBody>
      </p:sp>
    </p:spTree>
    <p:extLst>
      <p:ext uri="{BB962C8B-B14F-4D97-AF65-F5344CB8AC3E}">
        <p14:creationId xmlns:p14="http://schemas.microsoft.com/office/powerpoint/2010/main" val="996268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457" y="362308"/>
            <a:ext cx="10515600" cy="1325563"/>
          </a:xfrm>
        </p:spPr>
        <p:txBody>
          <a:bodyPr/>
          <a:lstStyle/>
          <a:p>
            <a:r>
              <a:rPr lang="en-US" b="1" dirty="0"/>
              <a:t>AO (1994)</a:t>
            </a:r>
          </a:p>
        </p:txBody>
      </p:sp>
      <p:pic>
        <p:nvPicPr>
          <p:cNvPr id="7170" name="Picture 2" descr="Image result for ao thoracolumbar fracture classific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9514" r="20183"/>
          <a:stretch/>
        </p:blipFill>
        <p:spPr bwMode="auto">
          <a:xfrm>
            <a:off x="4350327" y="39952"/>
            <a:ext cx="7565901" cy="68180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3334" y="5418447"/>
            <a:ext cx="4275116" cy="1200329"/>
          </a:xfrm>
          <a:prstGeom prst="rect">
            <a:avLst/>
          </a:prstGeom>
          <a:noFill/>
        </p:spPr>
        <p:txBody>
          <a:bodyPr wrap="square" rtlCol="0">
            <a:spAutoFit/>
          </a:bodyPr>
          <a:lstStyle/>
          <a:p>
            <a:r>
              <a:rPr lang="en-US" dirty="0" err="1">
                <a:solidFill>
                  <a:schemeClr val="accent2">
                    <a:lumMod val="75000"/>
                  </a:schemeClr>
                </a:solidFill>
              </a:rPr>
              <a:t>Magerl</a:t>
            </a:r>
            <a:r>
              <a:rPr lang="en-US" dirty="0">
                <a:solidFill>
                  <a:schemeClr val="accent2">
                    <a:lumMod val="75000"/>
                  </a:schemeClr>
                </a:solidFill>
              </a:rPr>
              <a:t> F, </a:t>
            </a:r>
            <a:r>
              <a:rPr lang="en-US" dirty="0" err="1">
                <a:solidFill>
                  <a:schemeClr val="accent2">
                    <a:lumMod val="75000"/>
                  </a:schemeClr>
                </a:solidFill>
              </a:rPr>
              <a:t>Aebi</a:t>
            </a:r>
            <a:r>
              <a:rPr lang="en-US" dirty="0">
                <a:solidFill>
                  <a:schemeClr val="accent2">
                    <a:lumMod val="75000"/>
                  </a:schemeClr>
                </a:solidFill>
              </a:rPr>
              <a:t> M, </a:t>
            </a:r>
            <a:r>
              <a:rPr lang="en-US" dirty="0" err="1">
                <a:solidFill>
                  <a:schemeClr val="accent2">
                    <a:lumMod val="75000"/>
                  </a:schemeClr>
                </a:solidFill>
              </a:rPr>
              <a:t>Gertzbein</a:t>
            </a:r>
            <a:r>
              <a:rPr lang="en-US" dirty="0">
                <a:solidFill>
                  <a:schemeClr val="accent2">
                    <a:lumMod val="75000"/>
                  </a:schemeClr>
                </a:solidFill>
              </a:rPr>
              <a:t> SD, Harms J, </a:t>
            </a:r>
            <a:r>
              <a:rPr lang="en-US" dirty="0" err="1">
                <a:solidFill>
                  <a:schemeClr val="accent2">
                    <a:lumMod val="75000"/>
                  </a:schemeClr>
                </a:solidFill>
              </a:rPr>
              <a:t>Nazarian</a:t>
            </a:r>
            <a:r>
              <a:rPr lang="en-US" dirty="0">
                <a:solidFill>
                  <a:schemeClr val="accent2">
                    <a:lumMod val="75000"/>
                  </a:schemeClr>
                </a:solidFill>
              </a:rPr>
              <a:t> S. A comprehensive classification of thoracic and lumbar injuries. </a:t>
            </a:r>
            <a:r>
              <a:rPr lang="en-US" dirty="0" err="1">
                <a:solidFill>
                  <a:schemeClr val="accent2">
                    <a:lumMod val="75000"/>
                  </a:schemeClr>
                </a:solidFill>
              </a:rPr>
              <a:t>Eur</a:t>
            </a:r>
            <a:r>
              <a:rPr lang="en-US" dirty="0">
                <a:solidFill>
                  <a:schemeClr val="accent2">
                    <a:lumMod val="75000"/>
                  </a:schemeClr>
                </a:solidFill>
              </a:rPr>
              <a:t> Spine J. 1994;3:184–201.</a:t>
            </a:r>
          </a:p>
        </p:txBody>
      </p:sp>
    </p:spTree>
    <p:extLst>
      <p:ext uri="{BB962C8B-B14F-4D97-AF65-F5344CB8AC3E}">
        <p14:creationId xmlns:p14="http://schemas.microsoft.com/office/powerpoint/2010/main" val="928547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172" y="101826"/>
            <a:ext cx="10515600" cy="1325563"/>
          </a:xfrm>
        </p:spPr>
        <p:txBody>
          <a:bodyPr/>
          <a:lstStyle/>
          <a:p>
            <a:r>
              <a:rPr lang="en-US" b="1" dirty="0" err="1"/>
              <a:t>Vaccaro</a:t>
            </a:r>
            <a:r>
              <a:rPr lang="en-US" b="1" dirty="0"/>
              <a:t> (TLICS) (2005)</a:t>
            </a:r>
          </a:p>
        </p:txBody>
      </p:sp>
      <p:pic>
        <p:nvPicPr>
          <p:cNvPr id="8196" name="Picture 4" descr="Image result for Vaccaro thoracolumbar fracture classification"/>
          <p:cNvPicPr>
            <a:picLocks noChangeAspect="1" noChangeArrowheads="1"/>
          </p:cNvPicPr>
          <p:nvPr/>
        </p:nvPicPr>
        <p:blipFill rotWithShape="1">
          <a:blip r:embed="rId2">
            <a:extLst>
              <a:ext uri="{28A0092B-C50C-407E-A947-70E740481C1C}">
                <a14:useLocalDpi xmlns:a14="http://schemas.microsoft.com/office/drawing/2010/main" val="0"/>
              </a:ext>
            </a:extLst>
          </a:blip>
          <a:srcRect b="6420"/>
          <a:stretch/>
        </p:blipFill>
        <p:spPr bwMode="auto">
          <a:xfrm>
            <a:off x="750660" y="1325789"/>
            <a:ext cx="6762750" cy="4581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0660" y="6008914"/>
            <a:ext cx="10512426" cy="923330"/>
          </a:xfrm>
          <a:prstGeom prst="rect">
            <a:avLst/>
          </a:prstGeom>
          <a:noFill/>
        </p:spPr>
        <p:txBody>
          <a:bodyPr wrap="square" rtlCol="0">
            <a:spAutoFit/>
          </a:bodyPr>
          <a:lstStyle/>
          <a:p>
            <a:r>
              <a:rPr lang="en-US" dirty="0" err="1">
                <a:solidFill>
                  <a:schemeClr val="accent2">
                    <a:lumMod val="75000"/>
                  </a:schemeClr>
                </a:solidFill>
              </a:rPr>
              <a:t>Vaccaro</a:t>
            </a:r>
            <a:r>
              <a:rPr lang="en-US" dirty="0">
                <a:solidFill>
                  <a:schemeClr val="accent2">
                    <a:lumMod val="75000"/>
                  </a:schemeClr>
                </a:solidFill>
              </a:rPr>
              <a:t> AR, Lehman RA, </a:t>
            </a:r>
            <a:r>
              <a:rPr lang="en-US" dirty="0" err="1">
                <a:solidFill>
                  <a:schemeClr val="accent2">
                    <a:lumMod val="75000"/>
                  </a:schemeClr>
                </a:solidFill>
              </a:rPr>
              <a:t>Jr</a:t>
            </a:r>
            <a:r>
              <a:rPr lang="en-US" dirty="0">
                <a:solidFill>
                  <a:schemeClr val="accent2">
                    <a:lumMod val="75000"/>
                  </a:schemeClr>
                </a:solidFill>
              </a:rPr>
              <a:t>, </a:t>
            </a:r>
            <a:r>
              <a:rPr lang="en-US" dirty="0" err="1">
                <a:solidFill>
                  <a:schemeClr val="accent2">
                    <a:lumMod val="75000"/>
                  </a:schemeClr>
                </a:solidFill>
              </a:rPr>
              <a:t>Hurlbert</a:t>
            </a:r>
            <a:r>
              <a:rPr lang="en-US" dirty="0">
                <a:solidFill>
                  <a:schemeClr val="accent2">
                    <a:lumMod val="75000"/>
                  </a:schemeClr>
                </a:solidFill>
              </a:rPr>
              <a:t> RJ, Anderson PA, Harris M, </a:t>
            </a:r>
            <a:r>
              <a:rPr lang="en-US" dirty="0" err="1">
                <a:solidFill>
                  <a:schemeClr val="accent2">
                    <a:lumMod val="75000"/>
                  </a:schemeClr>
                </a:solidFill>
              </a:rPr>
              <a:t>Hedlund</a:t>
            </a:r>
            <a:r>
              <a:rPr lang="en-US" dirty="0">
                <a:solidFill>
                  <a:schemeClr val="accent2">
                    <a:lumMod val="75000"/>
                  </a:schemeClr>
                </a:solidFill>
              </a:rPr>
              <a:t> R, et al. A new classification of thoracolumbar injuries: The importance of injury morphology, the integrity of the posterior ligamentous complex, and neurologic status. Spine (</a:t>
            </a:r>
            <a:r>
              <a:rPr lang="en-US" dirty="0" err="1">
                <a:solidFill>
                  <a:schemeClr val="accent2">
                    <a:lumMod val="75000"/>
                  </a:schemeClr>
                </a:solidFill>
              </a:rPr>
              <a:t>Phila</a:t>
            </a:r>
            <a:r>
              <a:rPr lang="en-US" dirty="0">
                <a:solidFill>
                  <a:schemeClr val="accent2">
                    <a:lumMod val="75000"/>
                  </a:schemeClr>
                </a:solidFill>
              </a:rPr>
              <a:t> Pa 1976) 2005;30:2325–33.</a:t>
            </a:r>
          </a:p>
        </p:txBody>
      </p:sp>
    </p:spTree>
    <p:extLst>
      <p:ext uri="{BB962C8B-B14F-4D97-AF65-F5344CB8AC3E}">
        <p14:creationId xmlns:p14="http://schemas.microsoft.com/office/powerpoint/2010/main" val="1780318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1" y="190954"/>
            <a:ext cx="10515600" cy="1325563"/>
          </a:xfrm>
        </p:spPr>
        <p:txBody>
          <a:bodyPr/>
          <a:lstStyle/>
          <a:p>
            <a:r>
              <a:rPr lang="en-US" b="1" dirty="0"/>
              <a:t> </a:t>
            </a:r>
            <a:r>
              <a:rPr lang="en-US" b="1" dirty="0" err="1"/>
              <a:t>Độ</a:t>
            </a:r>
            <a:r>
              <a:rPr lang="en-US" b="1" dirty="0"/>
              <a:t> tin </a:t>
            </a:r>
            <a:r>
              <a:rPr lang="en-US" b="1" dirty="0" err="1"/>
              <a:t>cậy</a:t>
            </a:r>
            <a:r>
              <a:rPr lang="en-US" b="1" dirty="0"/>
              <a:t> </a:t>
            </a:r>
            <a:r>
              <a:rPr lang="en-US" b="1" dirty="0" err="1"/>
              <a:t>giữa</a:t>
            </a:r>
            <a:r>
              <a:rPr lang="en-US" b="1" dirty="0"/>
              <a:t> </a:t>
            </a:r>
            <a:r>
              <a:rPr lang="en-US" b="1" dirty="0" err="1"/>
              <a:t>những</a:t>
            </a:r>
            <a:r>
              <a:rPr lang="en-US" b="1" dirty="0"/>
              <a:t> </a:t>
            </a:r>
            <a:r>
              <a:rPr lang="en-US" b="1" dirty="0" err="1"/>
              <a:t>người</a:t>
            </a:r>
            <a:r>
              <a:rPr lang="en-US" b="1" dirty="0"/>
              <a:t> </a:t>
            </a:r>
            <a:r>
              <a:rPr lang="en-US" b="1" dirty="0" err="1"/>
              <a:t>chẩn</a:t>
            </a:r>
            <a:r>
              <a:rPr lang="en-US" b="1" dirty="0"/>
              <a:t> </a:t>
            </a:r>
            <a:r>
              <a:rPr lang="en-US" b="1" dirty="0" err="1"/>
              <a:t>đoán</a:t>
            </a:r>
            <a:r>
              <a:rPr lang="en-US" b="1" dirty="0"/>
              <a:t> (Inter-observer reliability)</a:t>
            </a:r>
          </a:p>
        </p:txBody>
      </p:sp>
      <p:sp>
        <p:nvSpPr>
          <p:cNvPr id="3" name="Content Placeholder 2"/>
          <p:cNvSpPr>
            <a:spLocks noGrp="1"/>
          </p:cNvSpPr>
          <p:nvPr>
            <p:ph idx="1"/>
          </p:nvPr>
        </p:nvSpPr>
        <p:spPr>
          <a:xfrm>
            <a:off x="703943" y="1671071"/>
            <a:ext cx="10515600" cy="2165804"/>
          </a:xfrm>
        </p:spPr>
        <p:txBody>
          <a:bodyPr/>
          <a:lstStyle/>
          <a:p>
            <a:pPr marL="0" indent="0">
              <a:buNone/>
            </a:pPr>
            <a:r>
              <a:rPr lang="en-US" dirty="0"/>
              <a:t>So </a:t>
            </a:r>
            <a:r>
              <a:rPr lang="en-US" dirty="0" err="1"/>
              <a:t>sánh</a:t>
            </a:r>
            <a:r>
              <a:rPr lang="en-US" dirty="0"/>
              <a:t> </a:t>
            </a:r>
            <a:r>
              <a:rPr lang="en-US" dirty="0" err="1"/>
              <a:t>giữa</a:t>
            </a:r>
            <a:r>
              <a:rPr lang="en-US" dirty="0"/>
              <a:t> </a:t>
            </a:r>
            <a:r>
              <a:rPr lang="en-US" dirty="0" err="1"/>
              <a:t>phân</a:t>
            </a:r>
            <a:r>
              <a:rPr lang="en-US" dirty="0"/>
              <a:t> </a:t>
            </a:r>
            <a:r>
              <a:rPr lang="en-US" dirty="0" err="1"/>
              <a:t>độ</a:t>
            </a:r>
            <a:r>
              <a:rPr lang="en-US" dirty="0"/>
              <a:t> AO, Denis, </a:t>
            </a:r>
            <a:r>
              <a:rPr lang="en-US" dirty="0" err="1"/>
              <a:t>Vaccaro</a:t>
            </a:r>
            <a:endParaRPr lang="en-US" dirty="0"/>
          </a:p>
          <a:p>
            <a:r>
              <a:rPr lang="en-US" dirty="0" err="1"/>
              <a:t>Blauth</a:t>
            </a:r>
            <a:r>
              <a:rPr lang="en-US" dirty="0"/>
              <a:t> </a:t>
            </a:r>
            <a:r>
              <a:rPr lang="en-US" i="1" dirty="0"/>
              <a:t>et al (1999), AO </a:t>
            </a:r>
            <a:r>
              <a:rPr lang="en-US" i="1" dirty="0" err="1"/>
              <a:t>thấp</a:t>
            </a:r>
            <a:r>
              <a:rPr lang="en-US" i="1" dirty="0"/>
              <a:t> </a:t>
            </a:r>
            <a:r>
              <a:rPr lang="en-US" i="1" baseline="30000" dirty="0"/>
              <a:t>[1]</a:t>
            </a:r>
            <a:endParaRPr lang="en-US" i="1" dirty="0"/>
          </a:p>
          <a:p>
            <a:r>
              <a:rPr lang="en-US" dirty="0" err="1"/>
              <a:t>Oner</a:t>
            </a:r>
            <a:r>
              <a:rPr lang="en-US" dirty="0"/>
              <a:t> </a:t>
            </a:r>
            <a:r>
              <a:rPr lang="en-US" i="1" dirty="0"/>
              <a:t>et al (2002)</a:t>
            </a:r>
            <a:r>
              <a:rPr lang="en-US" i="1" baseline="30000" dirty="0"/>
              <a:t>[2]</a:t>
            </a:r>
            <a:r>
              <a:rPr lang="en-US" i="1" dirty="0"/>
              <a:t> </a:t>
            </a:r>
            <a:r>
              <a:rPr lang="en-US" i="1" dirty="0" err="1"/>
              <a:t>và</a:t>
            </a:r>
            <a:r>
              <a:rPr lang="en-US" i="1" dirty="0"/>
              <a:t> </a:t>
            </a:r>
            <a:r>
              <a:rPr lang="en-US" dirty="0"/>
              <a:t>Wood </a:t>
            </a:r>
            <a:r>
              <a:rPr lang="en-US" i="1" dirty="0"/>
              <a:t>et al (2005)</a:t>
            </a:r>
            <a:r>
              <a:rPr lang="en-US" i="1" baseline="30000" dirty="0"/>
              <a:t>[3]</a:t>
            </a:r>
            <a:r>
              <a:rPr lang="en-US" i="1" dirty="0"/>
              <a:t> Denis &gt; AO</a:t>
            </a:r>
          </a:p>
          <a:p>
            <a:r>
              <a:rPr lang="en-US" dirty="0" err="1"/>
              <a:t>Lenarz</a:t>
            </a:r>
            <a:r>
              <a:rPr lang="en-US" dirty="0"/>
              <a:t> </a:t>
            </a:r>
            <a:r>
              <a:rPr lang="en-US" i="1" dirty="0"/>
              <a:t>et al (2009) </a:t>
            </a:r>
            <a:r>
              <a:rPr lang="en-US" i="1" baseline="30000" dirty="0"/>
              <a:t>[4]</a:t>
            </a:r>
            <a:r>
              <a:rPr lang="en-US" i="1" dirty="0"/>
              <a:t> TLICS &gt;&gt;&gt; Denis </a:t>
            </a:r>
            <a:r>
              <a:rPr lang="en-US" i="1" dirty="0" err="1"/>
              <a:t>và</a:t>
            </a:r>
            <a:r>
              <a:rPr lang="en-US" i="1" dirty="0"/>
              <a:t> AO</a:t>
            </a:r>
            <a:endParaRPr lang="en-US" dirty="0"/>
          </a:p>
        </p:txBody>
      </p:sp>
      <p:sp>
        <p:nvSpPr>
          <p:cNvPr id="4" name="TextBox 3"/>
          <p:cNvSpPr txBox="1"/>
          <p:nvPr/>
        </p:nvSpPr>
        <p:spPr>
          <a:xfrm>
            <a:off x="537029" y="4049487"/>
            <a:ext cx="10682514" cy="2585323"/>
          </a:xfrm>
          <a:prstGeom prst="rect">
            <a:avLst/>
          </a:prstGeom>
          <a:noFill/>
        </p:spPr>
        <p:txBody>
          <a:bodyPr wrap="square" rtlCol="0">
            <a:spAutoFit/>
          </a:bodyPr>
          <a:lstStyle/>
          <a:p>
            <a:pPr marL="342900" indent="-342900">
              <a:buAutoNum type="arabicPeriod"/>
            </a:pPr>
            <a:r>
              <a:rPr lang="en-US" dirty="0">
                <a:solidFill>
                  <a:schemeClr val="accent2">
                    <a:lumMod val="75000"/>
                  </a:schemeClr>
                </a:solidFill>
              </a:rPr>
              <a:t> </a:t>
            </a:r>
            <a:r>
              <a:rPr lang="en-US" dirty="0" err="1">
                <a:solidFill>
                  <a:schemeClr val="accent2">
                    <a:lumMod val="75000"/>
                  </a:schemeClr>
                </a:solidFill>
              </a:rPr>
              <a:t>Blauth</a:t>
            </a:r>
            <a:r>
              <a:rPr lang="en-US" dirty="0">
                <a:solidFill>
                  <a:schemeClr val="accent2">
                    <a:lumMod val="75000"/>
                  </a:schemeClr>
                </a:solidFill>
              </a:rPr>
              <a:t> M, Bastian L, Knop C, Lange U, </a:t>
            </a:r>
            <a:r>
              <a:rPr lang="en-US" dirty="0" err="1">
                <a:solidFill>
                  <a:schemeClr val="accent2">
                    <a:lumMod val="75000"/>
                  </a:schemeClr>
                </a:solidFill>
              </a:rPr>
              <a:t>Tusch</a:t>
            </a:r>
            <a:r>
              <a:rPr lang="en-US" dirty="0">
                <a:solidFill>
                  <a:schemeClr val="accent2">
                    <a:lumMod val="75000"/>
                  </a:schemeClr>
                </a:solidFill>
              </a:rPr>
              <a:t> G. Inter-observer reliability in the classification of thoracolumbar spinal injuries. </a:t>
            </a:r>
            <a:r>
              <a:rPr lang="en-US" dirty="0" err="1">
                <a:solidFill>
                  <a:schemeClr val="accent2">
                    <a:lumMod val="75000"/>
                  </a:schemeClr>
                </a:solidFill>
              </a:rPr>
              <a:t>Orthopade</a:t>
            </a:r>
            <a:r>
              <a:rPr lang="en-US" dirty="0">
                <a:solidFill>
                  <a:schemeClr val="accent2">
                    <a:lumMod val="75000"/>
                  </a:schemeClr>
                </a:solidFill>
              </a:rPr>
              <a:t>. 1999;28:662–81.</a:t>
            </a:r>
          </a:p>
          <a:p>
            <a:pPr marL="342900" indent="-342900">
              <a:buAutoNum type="arabicPeriod"/>
            </a:pPr>
            <a:r>
              <a:rPr lang="en-US" dirty="0" err="1">
                <a:solidFill>
                  <a:schemeClr val="accent2">
                    <a:lumMod val="75000"/>
                  </a:schemeClr>
                </a:solidFill>
              </a:rPr>
              <a:t>Oner</a:t>
            </a:r>
            <a:r>
              <a:rPr lang="en-US" dirty="0">
                <a:solidFill>
                  <a:schemeClr val="accent2">
                    <a:lumMod val="75000"/>
                  </a:schemeClr>
                </a:solidFill>
              </a:rPr>
              <a:t> FC, Ramos LM, </a:t>
            </a:r>
            <a:r>
              <a:rPr lang="en-US" dirty="0" err="1">
                <a:solidFill>
                  <a:schemeClr val="accent2">
                    <a:lumMod val="75000"/>
                  </a:schemeClr>
                </a:solidFill>
              </a:rPr>
              <a:t>Simmermacher</a:t>
            </a:r>
            <a:r>
              <a:rPr lang="en-US" dirty="0">
                <a:solidFill>
                  <a:schemeClr val="accent2">
                    <a:lumMod val="75000"/>
                  </a:schemeClr>
                </a:solidFill>
              </a:rPr>
              <a:t> RK, </a:t>
            </a:r>
            <a:r>
              <a:rPr lang="en-US" dirty="0" err="1">
                <a:solidFill>
                  <a:schemeClr val="accent2">
                    <a:lumMod val="75000"/>
                  </a:schemeClr>
                </a:solidFill>
              </a:rPr>
              <a:t>Kingma</a:t>
            </a:r>
            <a:r>
              <a:rPr lang="en-US" dirty="0">
                <a:solidFill>
                  <a:schemeClr val="accent2">
                    <a:lumMod val="75000"/>
                  </a:schemeClr>
                </a:solidFill>
              </a:rPr>
              <a:t> PT, </a:t>
            </a:r>
            <a:r>
              <a:rPr lang="en-US" dirty="0" err="1">
                <a:solidFill>
                  <a:schemeClr val="accent2">
                    <a:lumMod val="75000"/>
                  </a:schemeClr>
                </a:solidFill>
              </a:rPr>
              <a:t>Diekerhof</a:t>
            </a:r>
            <a:r>
              <a:rPr lang="en-US" dirty="0">
                <a:solidFill>
                  <a:schemeClr val="accent2">
                    <a:lumMod val="75000"/>
                  </a:schemeClr>
                </a:solidFill>
              </a:rPr>
              <a:t> CH, </a:t>
            </a:r>
            <a:r>
              <a:rPr lang="en-US" dirty="0" err="1">
                <a:solidFill>
                  <a:schemeClr val="accent2">
                    <a:lumMod val="75000"/>
                  </a:schemeClr>
                </a:solidFill>
              </a:rPr>
              <a:t>Dhert</a:t>
            </a:r>
            <a:r>
              <a:rPr lang="en-US" dirty="0">
                <a:solidFill>
                  <a:schemeClr val="accent2">
                    <a:lumMod val="75000"/>
                  </a:schemeClr>
                </a:solidFill>
              </a:rPr>
              <a:t> WJ, et al. Classification of thoracic and lumbar spine fractures: Problems of reproducibility. A study of 53 patients using CT and MRI. </a:t>
            </a:r>
            <a:r>
              <a:rPr lang="en-US" dirty="0" err="1">
                <a:solidFill>
                  <a:schemeClr val="accent2">
                    <a:lumMod val="75000"/>
                  </a:schemeClr>
                </a:solidFill>
              </a:rPr>
              <a:t>Eur</a:t>
            </a:r>
            <a:r>
              <a:rPr lang="en-US" dirty="0">
                <a:solidFill>
                  <a:schemeClr val="accent2">
                    <a:lumMod val="75000"/>
                  </a:schemeClr>
                </a:solidFill>
              </a:rPr>
              <a:t> Spine J. 2002;11:235–45.</a:t>
            </a:r>
          </a:p>
          <a:p>
            <a:pPr marL="342900" indent="-342900">
              <a:buAutoNum type="arabicPeriod"/>
            </a:pPr>
            <a:r>
              <a:rPr lang="en-US" dirty="0">
                <a:solidFill>
                  <a:schemeClr val="accent2">
                    <a:lumMod val="75000"/>
                  </a:schemeClr>
                </a:solidFill>
              </a:rPr>
              <a:t>Wood KB, Khanna G, </a:t>
            </a:r>
            <a:r>
              <a:rPr lang="en-US" dirty="0" err="1">
                <a:solidFill>
                  <a:schemeClr val="accent2">
                    <a:lumMod val="75000"/>
                  </a:schemeClr>
                </a:solidFill>
              </a:rPr>
              <a:t>Vaccaro</a:t>
            </a:r>
            <a:r>
              <a:rPr lang="en-US" dirty="0">
                <a:solidFill>
                  <a:schemeClr val="accent2">
                    <a:lumMod val="75000"/>
                  </a:schemeClr>
                </a:solidFill>
              </a:rPr>
              <a:t> AR, Arnold PM, Harris MB, </a:t>
            </a:r>
            <a:r>
              <a:rPr lang="en-US" dirty="0" err="1">
                <a:solidFill>
                  <a:schemeClr val="accent2">
                    <a:lumMod val="75000"/>
                  </a:schemeClr>
                </a:solidFill>
              </a:rPr>
              <a:t>Mehbod</a:t>
            </a:r>
            <a:r>
              <a:rPr lang="en-US" dirty="0">
                <a:solidFill>
                  <a:schemeClr val="accent2">
                    <a:lumMod val="75000"/>
                  </a:schemeClr>
                </a:solidFill>
              </a:rPr>
              <a:t> AA. Assessment of two thoracolumbar fracture classification systems as used by multiple surgeons. J Bone Joint </a:t>
            </a:r>
            <a:r>
              <a:rPr lang="en-US" dirty="0" err="1">
                <a:solidFill>
                  <a:schemeClr val="accent2">
                    <a:lumMod val="75000"/>
                  </a:schemeClr>
                </a:solidFill>
              </a:rPr>
              <a:t>Surg</a:t>
            </a:r>
            <a:r>
              <a:rPr lang="en-US" dirty="0">
                <a:solidFill>
                  <a:schemeClr val="accent2">
                    <a:lumMod val="75000"/>
                  </a:schemeClr>
                </a:solidFill>
              </a:rPr>
              <a:t> Am. 2005;87:1423–9.</a:t>
            </a:r>
          </a:p>
          <a:p>
            <a:pPr marL="342900" indent="-342900">
              <a:buAutoNum type="arabicPeriod"/>
            </a:pPr>
            <a:r>
              <a:rPr lang="en-US" dirty="0">
                <a:solidFill>
                  <a:schemeClr val="accent2">
                    <a:lumMod val="75000"/>
                  </a:schemeClr>
                </a:solidFill>
              </a:rPr>
              <a:t> </a:t>
            </a:r>
            <a:r>
              <a:rPr lang="en-US" dirty="0" err="1">
                <a:solidFill>
                  <a:schemeClr val="accent2">
                    <a:lumMod val="75000"/>
                  </a:schemeClr>
                </a:solidFill>
              </a:rPr>
              <a:t>Lenarz</a:t>
            </a:r>
            <a:r>
              <a:rPr lang="en-US" dirty="0">
                <a:solidFill>
                  <a:schemeClr val="accent2">
                    <a:lumMod val="75000"/>
                  </a:schemeClr>
                </a:solidFill>
              </a:rPr>
              <a:t> CJ, Place HM, </a:t>
            </a:r>
            <a:r>
              <a:rPr lang="en-US" dirty="0" err="1">
                <a:solidFill>
                  <a:schemeClr val="accent2">
                    <a:lumMod val="75000"/>
                  </a:schemeClr>
                </a:solidFill>
              </a:rPr>
              <a:t>Lenke</a:t>
            </a:r>
            <a:r>
              <a:rPr lang="en-US" dirty="0">
                <a:solidFill>
                  <a:schemeClr val="accent2">
                    <a:lumMod val="75000"/>
                  </a:schemeClr>
                </a:solidFill>
              </a:rPr>
              <a:t> LG, </a:t>
            </a:r>
            <a:r>
              <a:rPr lang="en-US" dirty="0" err="1">
                <a:solidFill>
                  <a:schemeClr val="accent2">
                    <a:lumMod val="75000"/>
                  </a:schemeClr>
                </a:solidFill>
              </a:rPr>
              <a:t>Alander</a:t>
            </a:r>
            <a:r>
              <a:rPr lang="en-US" dirty="0">
                <a:solidFill>
                  <a:schemeClr val="accent2">
                    <a:lumMod val="75000"/>
                  </a:schemeClr>
                </a:solidFill>
              </a:rPr>
              <a:t> DH, Oliver D. Comparative reliability of 3 thoracolumbar fracture classification systems. J Spinal </a:t>
            </a:r>
            <a:r>
              <a:rPr lang="en-US" dirty="0" err="1">
                <a:solidFill>
                  <a:schemeClr val="accent2">
                    <a:lumMod val="75000"/>
                  </a:schemeClr>
                </a:solidFill>
              </a:rPr>
              <a:t>Disord</a:t>
            </a:r>
            <a:r>
              <a:rPr lang="en-US" dirty="0">
                <a:solidFill>
                  <a:schemeClr val="accent2">
                    <a:lumMod val="75000"/>
                  </a:schemeClr>
                </a:solidFill>
              </a:rPr>
              <a:t> Tech. 2009;22:422–7.</a:t>
            </a:r>
          </a:p>
        </p:txBody>
      </p:sp>
    </p:spTree>
    <p:extLst>
      <p:ext uri="{BB962C8B-B14F-4D97-AF65-F5344CB8AC3E}">
        <p14:creationId xmlns:p14="http://schemas.microsoft.com/office/powerpoint/2010/main" val="222008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803" y="96982"/>
            <a:ext cx="5527491" cy="6013094"/>
          </a:xfrm>
          <a:prstGeom prst="rect">
            <a:avLst/>
          </a:prstGeom>
        </p:spPr>
      </p:pic>
      <p:pic>
        <p:nvPicPr>
          <p:cNvPr id="5" name="Picture 4"/>
          <p:cNvPicPr>
            <a:picLocks noChangeAspect="1"/>
          </p:cNvPicPr>
          <p:nvPr/>
        </p:nvPicPr>
        <p:blipFill>
          <a:blip r:embed="rId3"/>
          <a:stretch>
            <a:fillRect/>
          </a:stretch>
        </p:blipFill>
        <p:spPr>
          <a:xfrm>
            <a:off x="5909790" y="240072"/>
            <a:ext cx="5643816" cy="6586322"/>
          </a:xfrm>
          <a:prstGeom prst="rect">
            <a:avLst/>
          </a:prstGeom>
        </p:spPr>
      </p:pic>
      <p:sp>
        <p:nvSpPr>
          <p:cNvPr id="7" name="Rectangle 6"/>
          <p:cNvSpPr/>
          <p:nvPr/>
        </p:nvSpPr>
        <p:spPr>
          <a:xfrm>
            <a:off x="243187" y="3311236"/>
            <a:ext cx="5209309" cy="914400"/>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endParaRPr>
          </a:p>
        </p:txBody>
      </p:sp>
      <p:sp>
        <p:nvSpPr>
          <p:cNvPr id="8" name="Rectangle 7"/>
          <p:cNvSpPr/>
          <p:nvPr/>
        </p:nvSpPr>
        <p:spPr>
          <a:xfrm>
            <a:off x="229426" y="1177637"/>
            <a:ext cx="5209309" cy="1039091"/>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endParaRPr>
          </a:p>
        </p:txBody>
      </p:sp>
      <p:sp>
        <p:nvSpPr>
          <p:cNvPr id="9" name="Rectangle 8"/>
          <p:cNvSpPr/>
          <p:nvPr/>
        </p:nvSpPr>
        <p:spPr>
          <a:xfrm>
            <a:off x="243187" y="4322838"/>
            <a:ext cx="5209309" cy="1015926"/>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endParaRPr>
          </a:p>
        </p:txBody>
      </p:sp>
      <p:sp>
        <p:nvSpPr>
          <p:cNvPr id="10" name="Rectangle 9"/>
          <p:cNvSpPr/>
          <p:nvPr/>
        </p:nvSpPr>
        <p:spPr>
          <a:xfrm>
            <a:off x="5909790" y="1039091"/>
            <a:ext cx="5520210" cy="1025236"/>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endParaRPr>
          </a:p>
        </p:txBody>
      </p:sp>
      <p:sp>
        <p:nvSpPr>
          <p:cNvPr id="11" name="Rectangle 10"/>
          <p:cNvSpPr/>
          <p:nvPr/>
        </p:nvSpPr>
        <p:spPr>
          <a:xfrm>
            <a:off x="5909790" y="2244658"/>
            <a:ext cx="5520210" cy="1523778"/>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endParaRPr>
          </a:p>
        </p:txBody>
      </p:sp>
      <p:sp>
        <p:nvSpPr>
          <p:cNvPr id="12" name="Rectangle 11"/>
          <p:cNvSpPr/>
          <p:nvPr/>
        </p:nvSpPr>
        <p:spPr>
          <a:xfrm>
            <a:off x="5971593" y="5791199"/>
            <a:ext cx="5520210" cy="979775"/>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endParaRPr>
          </a:p>
        </p:txBody>
      </p:sp>
      <p:sp>
        <p:nvSpPr>
          <p:cNvPr id="13" name="TextBox 12"/>
          <p:cNvSpPr txBox="1"/>
          <p:nvPr/>
        </p:nvSpPr>
        <p:spPr>
          <a:xfrm>
            <a:off x="61803" y="6110076"/>
            <a:ext cx="5847987" cy="1015663"/>
          </a:xfrm>
          <a:prstGeom prst="rect">
            <a:avLst/>
          </a:prstGeom>
          <a:noFill/>
        </p:spPr>
        <p:txBody>
          <a:bodyPr wrap="square" rtlCol="0">
            <a:spAutoFit/>
          </a:bodyPr>
          <a:lstStyle/>
          <a:p>
            <a:r>
              <a:rPr lang="en-US" sz="1400" dirty="0">
                <a:solidFill>
                  <a:schemeClr val="accent2">
                    <a:lumMod val="75000"/>
                  </a:schemeClr>
                </a:solidFill>
              </a:rPr>
              <a:t>Congress of Neurological Surgeons Systematic Review and Evidence-Based Guidelines on the Evaluation and Treatment of Patients With Thoracolumbar Spine Trauma (2018)</a:t>
            </a:r>
          </a:p>
          <a:p>
            <a:endParaRPr lang="en-US" dirty="0"/>
          </a:p>
        </p:txBody>
      </p:sp>
    </p:spTree>
    <p:extLst>
      <p:ext uri="{BB962C8B-B14F-4D97-AF65-F5344CB8AC3E}">
        <p14:creationId xmlns:p14="http://schemas.microsoft.com/office/powerpoint/2010/main" val="2404727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8. </a:t>
            </a:r>
            <a:r>
              <a:rPr lang="en-US" b="1" dirty="0" err="1"/>
              <a:t>Điều</a:t>
            </a:r>
            <a:r>
              <a:rPr lang="en-US" b="1" dirty="0"/>
              <a:t> </a:t>
            </a:r>
            <a:r>
              <a:rPr lang="en-US" b="1" dirty="0" err="1"/>
              <a:t>trị</a:t>
            </a:r>
            <a:endParaRPr lang="en-US" b="1" dirty="0"/>
          </a:p>
        </p:txBody>
      </p:sp>
      <p:sp>
        <p:nvSpPr>
          <p:cNvPr id="3" name="Content Placeholder 2"/>
          <p:cNvSpPr>
            <a:spLocks noGrp="1"/>
          </p:cNvSpPr>
          <p:nvPr>
            <p:ph idx="1"/>
          </p:nvPr>
        </p:nvSpPr>
        <p:spPr/>
        <p:txBody>
          <a:bodyPr/>
          <a:lstStyle/>
          <a:p>
            <a:pPr marL="0" indent="0">
              <a:buNone/>
            </a:pPr>
            <a:r>
              <a:rPr lang="en-US" b="1" dirty="0" err="1"/>
              <a:t>Nguyên</a:t>
            </a:r>
            <a:r>
              <a:rPr lang="en-US" b="1" dirty="0"/>
              <a:t> </a:t>
            </a:r>
            <a:r>
              <a:rPr lang="en-US" b="1" dirty="0" err="1"/>
              <a:t>tắc</a:t>
            </a:r>
            <a:r>
              <a:rPr lang="en-US" b="1" dirty="0"/>
              <a:t> </a:t>
            </a:r>
            <a:r>
              <a:rPr lang="en-US" b="1" dirty="0" err="1"/>
              <a:t>điều</a:t>
            </a:r>
            <a:r>
              <a:rPr lang="en-US" b="1" dirty="0"/>
              <a:t> </a:t>
            </a:r>
            <a:r>
              <a:rPr lang="en-US" b="1" dirty="0" err="1"/>
              <a:t>trị</a:t>
            </a:r>
            <a:r>
              <a:rPr lang="en-US" b="1" dirty="0"/>
              <a:t>:</a:t>
            </a:r>
          </a:p>
          <a:p>
            <a:pPr>
              <a:buFontTx/>
              <a:buChar char="-"/>
            </a:pPr>
            <a:r>
              <a:rPr lang="en-US" dirty="0" err="1"/>
              <a:t>Nắn</a:t>
            </a:r>
            <a:r>
              <a:rPr lang="en-US" dirty="0"/>
              <a:t> </a:t>
            </a:r>
            <a:r>
              <a:rPr lang="en-US" dirty="0" err="1"/>
              <a:t>lại</a:t>
            </a:r>
            <a:r>
              <a:rPr lang="en-US" dirty="0"/>
              <a:t> </a:t>
            </a:r>
            <a:r>
              <a:rPr lang="en-US" dirty="0" err="1"/>
              <a:t>cột</a:t>
            </a:r>
            <a:r>
              <a:rPr lang="en-US" dirty="0"/>
              <a:t> </a:t>
            </a:r>
            <a:r>
              <a:rPr lang="en-US" dirty="0" err="1"/>
              <a:t>sống</a:t>
            </a:r>
            <a:endParaRPr lang="en-US" dirty="0"/>
          </a:p>
          <a:p>
            <a:pPr>
              <a:buFontTx/>
              <a:buChar char="-"/>
            </a:pPr>
            <a:r>
              <a:rPr lang="en-US" dirty="0" err="1"/>
              <a:t>Ngăn</a:t>
            </a:r>
            <a:r>
              <a:rPr lang="en-US" dirty="0"/>
              <a:t> </a:t>
            </a:r>
            <a:r>
              <a:rPr lang="en-US" dirty="0" err="1"/>
              <a:t>ngừa</a:t>
            </a:r>
            <a:r>
              <a:rPr lang="en-US" dirty="0"/>
              <a:t> </a:t>
            </a:r>
            <a:r>
              <a:rPr lang="en-US" dirty="0" err="1"/>
              <a:t>mất</a:t>
            </a:r>
            <a:r>
              <a:rPr lang="en-US" dirty="0"/>
              <a:t> CN </a:t>
            </a:r>
            <a:r>
              <a:rPr lang="en-US" dirty="0" err="1"/>
              <a:t>mô</a:t>
            </a:r>
            <a:r>
              <a:rPr lang="en-US" dirty="0"/>
              <a:t> </a:t>
            </a:r>
            <a:r>
              <a:rPr lang="en-US" dirty="0" err="1"/>
              <a:t>thần</a:t>
            </a:r>
            <a:r>
              <a:rPr lang="en-US" dirty="0"/>
              <a:t> </a:t>
            </a:r>
            <a:r>
              <a:rPr lang="en-US" dirty="0" err="1"/>
              <a:t>kinh</a:t>
            </a:r>
            <a:r>
              <a:rPr lang="en-US" dirty="0"/>
              <a:t> </a:t>
            </a:r>
            <a:r>
              <a:rPr lang="en-US" dirty="0" err="1"/>
              <a:t>chưa</a:t>
            </a:r>
            <a:r>
              <a:rPr lang="en-US" dirty="0"/>
              <a:t> </a:t>
            </a:r>
            <a:r>
              <a:rPr lang="en-US" dirty="0" err="1"/>
              <a:t>bị</a:t>
            </a:r>
            <a:r>
              <a:rPr lang="en-US" dirty="0"/>
              <a:t> </a:t>
            </a:r>
            <a:r>
              <a:rPr lang="en-US" dirty="0" err="1"/>
              <a:t>hủy</a:t>
            </a:r>
            <a:r>
              <a:rPr lang="en-US" dirty="0"/>
              <a:t> </a:t>
            </a:r>
            <a:r>
              <a:rPr lang="en-US" dirty="0" err="1"/>
              <a:t>hoại</a:t>
            </a:r>
            <a:endParaRPr lang="en-US" dirty="0"/>
          </a:p>
          <a:p>
            <a:pPr>
              <a:buFontTx/>
              <a:buChar char="-"/>
            </a:pPr>
            <a:r>
              <a:rPr lang="en-US" dirty="0" err="1"/>
              <a:t>Tạo</a:t>
            </a:r>
            <a:r>
              <a:rPr lang="en-US" dirty="0"/>
              <a:t> </a:t>
            </a:r>
            <a:r>
              <a:rPr lang="en-US" dirty="0" err="1"/>
              <a:t>điều</a:t>
            </a:r>
            <a:r>
              <a:rPr lang="en-US" dirty="0"/>
              <a:t> </a:t>
            </a:r>
            <a:r>
              <a:rPr lang="en-US" dirty="0" err="1"/>
              <a:t>kiện</a:t>
            </a:r>
            <a:r>
              <a:rPr lang="en-US" dirty="0"/>
              <a:t> </a:t>
            </a:r>
            <a:r>
              <a:rPr lang="en-US" dirty="0" err="1"/>
              <a:t>cho</a:t>
            </a:r>
            <a:r>
              <a:rPr lang="en-US" dirty="0"/>
              <a:t> </a:t>
            </a:r>
            <a:r>
              <a:rPr lang="en-US" dirty="0" err="1"/>
              <a:t>sự</a:t>
            </a:r>
            <a:r>
              <a:rPr lang="en-US" dirty="0"/>
              <a:t> </a:t>
            </a:r>
            <a:r>
              <a:rPr lang="en-US" dirty="0" err="1"/>
              <a:t>phục</a:t>
            </a:r>
            <a:r>
              <a:rPr lang="en-US" dirty="0"/>
              <a:t> </a:t>
            </a:r>
            <a:r>
              <a:rPr lang="en-US" dirty="0" err="1"/>
              <a:t>hồi</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thần</a:t>
            </a:r>
            <a:r>
              <a:rPr lang="en-US" dirty="0"/>
              <a:t> </a:t>
            </a:r>
            <a:r>
              <a:rPr lang="en-US" dirty="0" err="1"/>
              <a:t>kinh</a:t>
            </a:r>
            <a:endParaRPr lang="en-US" dirty="0"/>
          </a:p>
          <a:p>
            <a:pPr>
              <a:buFontTx/>
              <a:buChar char="-"/>
            </a:pPr>
            <a:r>
              <a:rPr lang="en-US" dirty="0" err="1"/>
              <a:t>Tái</a:t>
            </a:r>
            <a:r>
              <a:rPr lang="en-US" dirty="0"/>
              <a:t> </a:t>
            </a:r>
            <a:r>
              <a:rPr lang="en-US" dirty="0" err="1"/>
              <a:t>tạo</a:t>
            </a:r>
            <a:r>
              <a:rPr lang="en-US" dirty="0"/>
              <a:t> </a:t>
            </a:r>
            <a:r>
              <a:rPr lang="en-US" dirty="0" err="1"/>
              <a:t>và</a:t>
            </a:r>
            <a:r>
              <a:rPr lang="en-US" dirty="0"/>
              <a:t> </a:t>
            </a:r>
            <a:r>
              <a:rPr lang="en-US" dirty="0" err="1"/>
              <a:t>giữ</a:t>
            </a:r>
            <a:r>
              <a:rPr lang="en-US" dirty="0"/>
              <a:t> </a:t>
            </a:r>
            <a:r>
              <a:rPr lang="en-US" dirty="0" err="1"/>
              <a:t>vững</a:t>
            </a:r>
            <a:r>
              <a:rPr lang="en-US" dirty="0"/>
              <a:t> </a:t>
            </a:r>
            <a:r>
              <a:rPr lang="en-US" dirty="0" err="1"/>
              <a:t>sự</a:t>
            </a:r>
            <a:r>
              <a:rPr lang="en-US" dirty="0"/>
              <a:t> </a:t>
            </a:r>
            <a:r>
              <a:rPr lang="en-US" dirty="0" err="1"/>
              <a:t>ổn</a:t>
            </a:r>
            <a:r>
              <a:rPr lang="en-US" dirty="0"/>
              <a:t> </a:t>
            </a:r>
            <a:r>
              <a:rPr lang="en-US" dirty="0" err="1"/>
              <a:t>định</a:t>
            </a:r>
            <a:r>
              <a:rPr lang="en-US" dirty="0"/>
              <a:t> </a:t>
            </a:r>
            <a:r>
              <a:rPr lang="en-US" dirty="0" err="1"/>
              <a:t>của</a:t>
            </a:r>
            <a:r>
              <a:rPr lang="en-US" dirty="0"/>
              <a:t> </a:t>
            </a:r>
            <a:r>
              <a:rPr lang="en-US" dirty="0" err="1"/>
              <a:t>cột</a:t>
            </a:r>
            <a:r>
              <a:rPr lang="en-US" dirty="0"/>
              <a:t> </a:t>
            </a:r>
            <a:r>
              <a:rPr lang="en-US" dirty="0" err="1"/>
              <a:t>sống</a:t>
            </a:r>
            <a:endParaRPr lang="en-US" dirty="0"/>
          </a:p>
          <a:p>
            <a:pPr>
              <a:buFontTx/>
              <a:buChar char="-"/>
            </a:pPr>
            <a:r>
              <a:rPr lang="en-US" dirty="0" err="1"/>
              <a:t>Tạo</a:t>
            </a:r>
            <a:r>
              <a:rPr lang="en-US" dirty="0"/>
              <a:t> </a:t>
            </a:r>
            <a:r>
              <a:rPr lang="en-US" dirty="0" err="1"/>
              <a:t>điều</a:t>
            </a:r>
            <a:r>
              <a:rPr lang="en-US" dirty="0"/>
              <a:t> </a:t>
            </a:r>
            <a:r>
              <a:rPr lang="en-US" dirty="0" err="1"/>
              <a:t>kiện</a:t>
            </a:r>
            <a:r>
              <a:rPr lang="en-US" dirty="0"/>
              <a:t> </a:t>
            </a:r>
            <a:r>
              <a:rPr lang="en-US" dirty="0" err="1"/>
              <a:t>để</a:t>
            </a:r>
            <a:r>
              <a:rPr lang="en-US" dirty="0"/>
              <a:t> </a:t>
            </a:r>
            <a:r>
              <a:rPr lang="en-US" dirty="0" err="1"/>
              <a:t>phục</a:t>
            </a:r>
            <a:r>
              <a:rPr lang="en-US" dirty="0"/>
              <a:t> </a:t>
            </a:r>
            <a:r>
              <a:rPr lang="en-US" dirty="0" err="1"/>
              <a:t>hồi</a:t>
            </a:r>
            <a:r>
              <a:rPr lang="en-US" dirty="0"/>
              <a:t> </a:t>
            </a:r>
            <a:r>
              <a:rPr lang="en-US" dirty="0" err="1"/>
              <a:t>chức</a:t>
            </a:r>
            <a:r>
              <a:rPr lang="en-US" dirty="0"/>
              <a:t> </a:t>
            </a:r>
            <a:r>
              <a:rPr lang="en-US" dirty="0" err="1"/>
              <a:t>năng</a:t>
            </a:r>
            <a:r>
              <a:rPr lang="en-US" dirty="0"/>
              <a:t> </a:t>
            </a:r>
            <a:r>
              <a:rPr lang="en-US" dirty="0" err="1"/>
              <a:t>sớm</a:t>
            </a:r>
            <a:endParaRPr lang="en-US" dirty="0"/>
          </a:p>
          <a:p>
            <a:endParaRPr lang="en-US" dirty="0"/>
          </a:p>
        </p:txBody>
      </p:sp>
    </p:spTree>
    <p:extLst>
      <p:ext uri="{BB962C8B-B14F-4D97-AF65-F5344CB8AC3E}">
        <p14:creationId xmlns:p14="http://schemas.microsoft.com/office/powerpoint/2010/main" val="3683370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377" y="73457"/>
            <a:ext cx="10515600" cy="1325563"/>
          </a:xfrm>
        </p:spPr>
        <p:txBody>
          <a:bodyPr/>
          <a:lstStyle/>
          <a:p>
            <a:r>
              <a:rPr lang="en-US" b="1" dirty="0"/>
              <a:t>3. </a:t>
            </a:r>
            <a:r>
              <a:rPr lang="en-US" b="1" dirty="0" err="1"/>
              <a:t>Giải</a:t>
            </a:r>
            <a:r>
              <a:rPr lang="en-US" b="1" dirty="0"/>
              <a:t> </a:t>
            </a:r>
            <a:r>
              <a:rPr lang="en-US" b="1" dirty="0" err="1"/>
              <a:t>phẫu</a:t>
            </a:r>
            <a:endParaRPr lang="en-US" b="1" dirty="0"/>
          </a:p>
        </p:txBody>
      </p:sp>
      <p:pic>
        <p:nvPicPr>
          <p:cNvPr id="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5783" y="724773"/>
            <a:ext cx="7544839" cy="4942219"/>
          </a:xfrm>
        </p:spPr>
      </p:pic>
      <p:sp>
        <p:nvSpPr>
          <p:cNvPr id="5" name="TextBox 4"/>
          <p:cNvSpPr txBox="1"/>
          <p:nvPr/>
        </p:nvSpPr>
        <p:spPr>
          <a:xfrm>
            <a:off x="2047741" y="3011216"/>
            <a:ext cx="1700011" cy="369332"/>
          </a:xfrm>
          <a:prstGeom prst="rect">
            <a:avLst/>
          </a:prstGeom>
          <a:noFill/>
        </p:spPr>
        <p:txBody>
          <a:bodyPr wrap="square" rtlCol="0">
            <a:spAutoFit/>
          </a:bodyPr>
          <a:lstStyle/>
          <a:p>
            <a:r>
              <a:rPr lang="en-US" dirty="0"/>
              <a:t>50-60%</a:t>
            </a:r>
          </a:p>
        </p:txBody>
      </p:sp>
      <p:sp>
        <p:nvSpPr>
          <p:cNvPr id="6" name="TextBox 5"/>
          <p:cNvSpPr txBox="1"/>
          <p:nvPr/>
        </p:nvSpPr>
        <p:spPr>
          <a:xfrm>
            <a:off x="2047741" y="4391177"/>
            <a:ext cx="1700011" cy="369332"/>
          </a:xfrm>
          <a:prstGeom prst="rect">
            <a:avLst/>
          </a:prstGeom>
          <a:noFill/>
        </p:spPr>
        <p:txBody>
          <a:bodyPr wrap="square" rtlCol="0">
            <a:spAutoFit/>
          </a:bodyPr>
          <a:lstStyle/>
          <a:p>
            <a:r>
              <a:rPr lang="en-US" dirty="0"/>
              <a:t>10-15%</a:t>
            </a:r>
          </a:p>
        </p:txBody>
      </p:sp>
      <p:sp>
        <p:nvSpPr>
          <p:cNvPr id="7" name="Oval 6"/>
          <p:cNvSpPr/>
          <p:nvPr/>
        </p:nvSpPr>
        <p:spPr>
          <a:xfrm>
            <a:off x="1880316" y="1553423"/>
            <a:ext cx="2226452" cy="9916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b="1" dirty="0"/>
              <a:t>25-40%</a:t>
            </a:r>
          </a:p>
          <a:p>
            <a:pPr algn="ctr"/>
            <a:endParaRPr lang="en-US" dirty="0"/>
          </a:p>
        </p:txBody>
      </p:sp>
      <p:sp>
        <p:nvSpPr>
          <p:cNvPr id="8" name="Oval 7"/>
          <p:cNvSpPr/>
          <p:nvPr/>
        </p:nvSpPr>
        <p:spPr>
          <a:xfrm>
            <a:off x="1784520" y="2878986"/>
            <a:ext cx="2226452" cy="9916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b="1" dirty="0"/>
              <a:t>50-60%</a:t>
            </a:r>
          </a:p>
          <a:p>
            <a:pPr algn="ctr"/>
            <a:endParaRPr lang="en-US" dirty="0"/>
          </a:p>
        </p:txBody>
      </p:sp>
      <p:sp>
        <p:nvSpPr>
          <p:cNvPr id="9" name="Oval 8"/>
          <p:cNvSpPr/>
          <p:nvPr/>
        </p:nvSpPr>
        <p:spPr>
          <a:xfrm>
            <a:off x="1784520" y="4391177"/>
            <a:ext cx="2226452" cy="9916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b="1" dirty="0"/>
              <a:t>10-15%</a:t>
            </a:r>
          </a:p>
          <a:p>
            <a:pPr algn="ctr"/>
            <a:endParaRPr lang="en-US" dirty="0"/>
          </a:p>
        </p:txBody>
      </p:sp>
      <p:sp>
        <p:nvSpPr>
          <p:cNvPr id="10" name="TextBox 9"/>
          <p:cNvSpPr txBox="1"/>
          <p:nvPr/>
        </p:nvSpPr>
        <p:spPr>
          <a:xfrm>
            <a:off x="1043188" y="5975797"/>
            <a:ext cx="11148811" cy="369332"/>
          </a:xfrm>
          <a:prstGeom prst="rect">
            <a:avLst/>
          </a:prstGeom>
          <a:noFill/>
        </p:spPr>
        <p:txBody>
          <a:bodyPr wrap="square" rtlCol="0">
            <a:spAutoFit/>
          </a:bodyPr>
          <a:lstStyle/>
          <a:p>
            <a:r>
              <a:rPr lang="en-US" dirty="0">
                <a:solidFill>
                  <a:schemeClr val="accent2">
                    <a:lumMod val="75000"/>
                  </a:schemeClr>
                </a:solidFill>
              </a:rPr>
              <a:t>1. </a:t>
            </a:r>
            <a:r>
              <a:rPr lang="en-US" dirty="0" err="1">
                <a:solidFill>
                  <a:schemeClr val="accent2">
                    <a:lumMod val="75000"/>
                  </a:schemeClr>
                </a:solidFill>
              </a:rPr>
              <a:t>Gertzbein</a:t>
            </a:r>
            <a:r>
              <a:rPr lang="en-US" dirty="0">
                <a:solidFill>
                  <a:schemeClr val="accent2">
                    <a:lumMod val="75000"/>
                  </a:schemeClr>
                </a:solidFill>
              </a:rPr>
              <a:t> SD. Scoliosis Research Society. Multicenter spine fracture study. Spine (</a:t>
            </a:r>
            <a:r>
              <a:rPr lang="en-US" dirty="0" err="1">
                <a:solidFill>
                  <a:schemeClr val="accent2">
                    <a:lumMod val="75000"/>
                  </a:schemeClr>
                </a:solidFill>
              </a:rPr>
              <a:t>Phila</a:t>
            </a:r>
            <a:r>
              <a:rPr lang="en-US" dirty="0">
                <a:solidFill>
                  <a:schemeClr val="accent2">
                    <a:lumMod val="75000"/>
                  </a:schemeClr>
                </a:solidFill>
              </a:rPr>
              <a:t> Pa 1976) 1992;17:528–40.</a:t>
            </a:r>
          </a:p>
        </p:txBody>
      </p:sp>
    </p:spTree>
    <p:extLst>
      <p:ext uri="{BB962C8B-B14F-4D97-AF65-F5344CB8AC3E}">
        <p14:creationId xmlns:p14="http://schemas.microsoft.com/office/powerpoint/2010/main" val="1690175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986" y="91915"/>
            <a:ext cx="11368314" cy="1325563"/>
          </a:xfrm>
        </p:spPr>
        <p:txBody>
          <a:bodyPr>
            <a:normAutofit fontScale="90000"/>
          </a:bodyPr>
          <a:lstStyle/>
          <a:p>
            <a:r>
              <a:rPr lang="en-US" b="1" dirty="0" err="1"/>
              <a:t>Ngăn</a:t>
            </a:r>
            <a:r>
              <a:rPr lang="en-US" b="1" dirty="0"/>
              <a:t> </a:t>
            </a:r>
            <a:r>
              <a:rPr lang="en-US" b="1" dirty="0" err="1"/>
              <a:t>ngừa</a:t>
            </a:r>
            <a:r>
              <a:rPr lang="en-US" b="1" dirty="0"/>
              <a:t> </a:t>
            </a:r>
            <a:r>
              <a:rPr lang="en-US" b="1" dirty="0" err="1"/>
              <a:t>mất</a:t>
            </a:r>
            <a:r>
              <a:rPr lang="en-US" b="1" dirty="0"/>
              <a:t> CN </a:t>
            </a:r>
            <a:r>
              <a:rPr lang="en-US" b="1" dirty="0" err="1"/>
              <a:t>mô</a:t>
            </a:r>
            <a:r>
              <a:rPr lang="en-US" b="1" dirty="0"/>
              <a:t> </a:t>
            </a:r>
            <a:r>
              <a:rPr lang="en-US" b="1" dirty="0" err="1"/>
              <a:t>thần</a:t>
            </a:r>
            <a:r>
              <a:rPr lang="en-US" b="1" dirty="0"/>
              <a:t> </a:t>
            </a:r>
            <a:r>
              <a:rPr lang="en-US" b="1" dirty="0" err="1"/>
              <a:t>kinh</a:t>
            </a:r>
            <a:r>
              <a:rPr lang="en-US" b="1" dirty="0"/>
              <a:t> </a:t>
            </a:r>
            <a:r>
              <a:rPr lang="en-US" b="1" dirty="0" err="1"/>
              <a:t>chưa</a:t>
            </a:r>
            <a:r>
              <a:rPr lang="en-US" b="1" dirty="0"/>
              <a:t> </a:t>
            </a:r>
            <a:r>
              <a:rPr lang="en-US" b="1" dirty="0" err="1"/>
              <a:t>bị</a:t>
            </a:r>
            <a:r>
              <a:rPr lang="en-US" b="1" dirty="0"/>
              <a:t> </a:t>
            </a:r>
            <a:r>
              <a:rPr lang="en-US" b="1" dirty="0" err="1"/>
              <a:t>hủy</a:t>
            </a:r>
            <a:r>
              <a:rPr lang="en-US" b="1" dirty="0"/>
              <a:t> </a:t>
            </a:r>
            <a:r>
              <a:rPr lang="en-US" b="1" dirty="0" err="1"/>
              <a:t>hoại</a:t>
            </a:r>
            <a:r>
              <a:rPr lang="en-US" b="1" dirty="0"/>
              <a:t/>
            </a:r>
            <a:br>
              <a:rPr lang="en-US" b="1" dirty="0"/>
            </a:br>
            <a:endParaRPr lang="en-US" b="1" dirty="0"/>
          </a:p>
        </p:txBody>
      </p:sp>
      <p:sp>
        <p:nvSpPr>
          <p:cNvPr id="3" name="Content Placeholder 2"/>
          <p:cNvSpPr>
            <a:spLocks noGrp="1"/>
          </p:cNvSpPr>
          <p:nvPr>
            <p:ph idx="1"/>
          </p:nvPr>
        </p:nvSpPr>
        <p:spPr>
          <a:xfrm>
            <a:off x="351972" y="1114425"/>
            <a:ext cx="11063514" cy="5213804"/>
          </a:xfrm>
        </p:spPr>
        <p:txBody>
          <a:bodyPr/>
          <a:lstStyle/>
          <a:p>
            <a:pPr marL="0" indent="0">
              <a:buNone/>
            </a:pPr>
            <a:r>
              <a:rPr lang="en-US" b="1" dirty="0" err="1"/>
              <a:t>MethylPrednisolone</a:t>
            </a:r>
            <a:endParaRPr lang="en-US" b="1" dirty="0"/>
          </a:p>
          <a:p>
            <a:pPr marL="0" indent="0">
              <a:buNone/>
            </a:pPr>
            <a:r>
              <a:rPr lang="en-US" sz="2400" dirty="0"/>
              <a:t>Theo </a:t>
            </a:r>
            <a:r>
              <a:rPr lang="en-US" sz="2400" b="1" i="1" dirty="0" smtClean="0"/>
              <a:t>NASCIS 2, 1990</a:t>
            </a:r>
            <a:r>
              <a:rPr lang="en-US" sz="2400" dirty="0" smtClean="0"/>
              <a:t>, </a:t>
            </a:r>
            <a:r>
              <a:rPr lang="en-US" sz="2400" dirty="0"/>
              <a:t>MPSS </a:t>
            </a:r>
            <a:r>
              <a:rPr lang="en-US" sz="2400" dirty="0" err="1"/>
              <a:t>tăng</a:t>
            </a:r>
            <a:r>
              <a:rPr lang="en-US" sz="2400" dirty="0"/>
              <a:t> </a:t>
            </a:r>
            <a:r>
              <a:rPr lang="en-US" sz="2400" dirty="0" err="1"/>
              <a:t>khả</a:t>
            </a:r>
            <a:r>
              <a:rPr lang="en-US" sz="2400" dirty="0"/>
              <a:t> </a:t>
            </a:r>
            <a:r>
              <a:rPr lang="en-US" sz="2400" dirty="0" err="1"/>
              <a:t>năng</a:t>
            </a:r>
            <a:r>
              <a:rPr lang="en-US" sz="2400" dirty="0"/>
              <a:t> </a:t>
            </a:r>
            <a:r>
              <a:rPr lang="en-US" sz="2400" dirty="0" err="1"/>
              <a:t>phục</a:t>
            </a:r>
            <a:r>
              <a:rPr lang="en-US" sz="2400" dirty="0"/>
              <a:t> </a:t>
            </a:r>
            <a:r>
              <a:rPr lang="en-US" sz="2400" dirty="0" err="1"/>
              <a:t>hồi</a:t>
            </a:r>
            <a:r>
              <a:rPr lang="en-US" sz="2400" dirty="0"/>
              <a:t> </a:t>
            </a:r>
            <a:r>
              <a:rPr lang="en-US" sz="2400" dirty="0" err="1"/>
              <a:t>các</a:t>
            </a:r>
            <a:r>
              <a:rPr lang="en-US" sz="2400" dirty="0"/>
              <a:t> </a:t>
            </a:r>
            <a:r>
              <a:rPr lang="en-US" sz="2400" dirty="0" err="1"/>
              <a:t>tổn</a:t>
            </a:r>
            <a:r>
              <a:rPr lang="en-US" sz="2400" dirty="0"/>
              <a:t> </a:t>
            </a:r>
            <a:r>
              <a:rPr lang="en-US" sz="2400" dirty="0" err="1"/>
              <a:t>thương</a:t>
            </a:r>
            <a:r>
              <a:rPr lang="en-US" sz="2400" dirty="0"/>
              <a:t> </a:t>
            </a:r>
            <a:r>
              <a:rPr lang="en-US" sz="2400" dirty="0" err="1"/>
              <a:t>thứ</a:t>
            </a:r>
            <a:r>
              <a:rPr lang="en-US" sz="2400" dirty="0"/>
              <a:t> </a:t>
            </a:r>
            <a:r>
              <a:rPr lang="en-US" sz="2400" dirty="0" err="1"/>
              <a:t>phát</a:t>
            </a:r>
            <a:r>
              <a:rPr lang="en-US" sz="2400" dirty="0"/>
              <a:t> </a:t>
            </a:r>
            <a:r>
              <a:rPr lang="en-US" sz="2400" dirty="0" err="1"/>
              <a:t>khi</a:t>
            </a:r>
            <a:endParaRPr lang="en-US" sz="2400" dirty="0"/>
          </a:p>
          <a:p>
            <a:pPr marL="0" indent="0">
              <a:buNone/>
            </a:pPr>
            <a:r>
              <a:rPr lang="en-US" sz="2400" dirty="0" err="1"/>
              <a:t>Trong</a:t>
            </a:r>
            <a:r>
              <a:rPr lang="en-US" sz="2400" dirty="0"/>
              <a:t> </a:t>
            </a:r>
            <a:r>
              <a:rPr lang="en-US" sz="2400" dirty="0" err="1"/>
              <a:t>vòng</a:t>
            </a:r>
            <a:r>
              <a:rPr lang="en-US" sz="2400" dirty="0"/>
              <a:t> 8h </a:t>
            </a:r>
            <a:r>
              <a:rPr lang="en-US" sz="2400" dirty="0" err="1"/>
              <a:t>sau</a:t>
            </a:r>
            <a:r>
              <a:rPr lang="en-US" sz="2400" dirty="0"/>
              <a:t> CT: Bolus 30mg/kg.</a:t>
            </a:r>
          </a:p>
          <a:p>
            <a:pPr marL="0" indent="0">
              <a:buNone/>
            </a:pPr>
            <a:r>
              <a:rPr lang="en-US" sz="2400" dirty="0"/>
              <a:t>+ </a:t>
            </a:r>
            <a:r>
              <a:rPr lang="en-US" sz="2400" dirty="0" err="1"/>
              <a:t>Nếu</a:t>
            </a:r>
            <a:r>
              <a:rPr lang="en-US" sz="2400" dirty="0"/>
              <a:t> Bolus &lt; 3h </a:t>
            </a:r>
            <a:r>
              <a:rPr lang="en-US" sz="2400" dirty="0" err="1"/>
              <a:t>sau</a:t>
            </a:r>
            <a:r>
              <a:rPr lang="en-US" sz="2400" dirty="0"/>
              <a:t> CT </a:t>
            </a:r>
            <a:r>
              <a:rPr lang="en-US" sz="2400" dirty="0" err="1"/>
              <a:t>sẽ</a:t>
            </a:r>
            <a:r>
              <a:rPr lang="en-US" sz="2400" dirty="0"/>
              <a:t> </a:t>
            </a:r>
            <a:r>
              <a:rPr lang="en-US" sz="2400" dirty="0" err="1"/>
              <a:t>tiếp</a:t>
            </a:r>
            <a:r>
              <a:rPr lang="en-US" sz="2400" dirty="0"/>
              <a:t> </a:t>
            </a:r>
            <a:r>
              <a:rPr lang="en-US" sz="2400" dirty="0" err="1"/>
              <a:t>tục</a:t>
            </a:r>
            <a:r>
              <a:rPr lang="en-US" sz="2400" dirty="0"/>
              <a:t> </a:t>
            </a:r>
            <a:r>
              <a:rPr lang="en-US" sz="2400" dirty="0" err="1"/>
              <a:t>truyền</a:t>
            </a:r>
            <a:r>
              <a:rPr lang="en-US" sz="2400" dirty="0"/>
              <a:t> </a:t>
            </a:r>
            <a:r>
              <a:rPr lang="en-US" sz="2400" dirty="0" err="1"/>
              <a:t>với</a:t>
            </a:r>
            <a:r>
              <a:rPr lang="en-US" sz="2400" dirty="0"/>
              <a:t> </a:t>
            </a:r>
            <a:r>
              <a:rPr lang="en-US" sz="2400" dirty="0" err="1"/>
              <a:t>liều</a:t>
            </a:r>
            <a:r>
              <a:rPr lang="en-US" sz="2400" dirty="0"/>
              <a:t> 5,4mg/kg/h </a:t>
            </a:r>
            <a:r>
              <a:rPr lang="en-US" sz="2400" dirty="0" err="1"/>
              <a:t>trong</a:t>
            </a:r>
            <a:r>
              <a:rPr lang="en-US" sz="2400" dirty="0"/>
              <a:t> 24h.</a:t>
            </a:r>
          </a:p>
          <a:p>
            <a:pPr marL="0" indent="0">
              <a:buNone/>
            </a:pPr>
            <a:r>
              <a:rPr lang="en-US" sz="2400" dirty="0"/>
              <a:t>+ </a:t>
            </a:r>
            <a:r>
              <a:rPr lang="en-US" sz="2400" dirty="0" err="1"/>
              <a:t>Nếu</a:t>
            </a:r>
            <a:r>
              <a:rPr lang="en-US" sz="2400" dirty="0"/>
              <a:t> Bolus 3-8h </a:t>
            </a:r>
            <a:r>
              <a:rPr lang="en-US" sz="2400" dirty="0" err="1"/>
              <a:t>sau</a:t>
            </a:r>
            <a:r>
              <a:rPr lang="en-US" sz="2400" dirty="0"/>
              <a:t> CT </a:t>
            </a:r>
            <a:r>
              <a:rPr lang="en-US" sz="2400" dirty="0" err="1"/>
              <a:t>sẽ</a:t>
            </a:r>
            <a:r>
              <a:rPr lang="en-US" sz="2400" dirty="0"/>
              <a:t> </a:t>
            </a:r>
            <a:r>
              <a:rPr lang="en-US" sz="2400" dirty="0" err="1"/>
              <a:t>tiếp</a:t>
            </a:r>
            <a:r>
              <a:rPr lang="en-US" sz="2400" dirty="0"/>
              <a:t> </a:t>
            </a:r>
            <a:r>
              <a:rPr lang="en-US" sz="2400" dirty="0" err="1"/>
              <a:t>tục</a:t>
            </a:r>
            <a:r>
              <a:rPr lang="en-US" sz="2400" dirty="0"/>
              <a:t> </a:t>
            </a:r>
            <a:r>
              <a:rPr lang="en-US" sz="2400" dirty="0" err="1"/>
              <a:t>truyền</a:t>
            </a:r>
            <a:r>
              <a:rPr lang="en-US" sz="2400" dirty="0"/>
              <a:t> </a:t>
            </a:r>
            <a:r>
              <a:rPr lang="en-US" sz="2400" dirty="0" err="1"/>
              <a:t>với</a:t>
            </a:r>
            <a:r>
              <a:rPr lang="en-US" sz="2400" dirty="0"/>
              <a:t> </a:t>
            </a:r>
            <a:r>
              <a:rPr lang="en-US" sz="2400" dirty="0" err="1"/>
              <a:t>liều</a:t>
            </a:r>
            <a:r>
              <a:rPr lang="en-US" sz="2400" dirty="0"/>
              <a:t> 5,4mg/kg/h </a:t>
            </a:r>
            <a:r>
              <a:rPr lang="en-US" sz="2400" dirty="0" err="1"/>
              <a:t>trong</a:t>
            </a:r>
            <a:r>
              <a:rPr lang="en-US" sz="2400" dirty="0"/>
              <a:t> 48h.</a:t>
            </a:r>
          </a:p>
          <a:p>
            <a:pPr marL="0" indent="0">
              <a:buNone/>
            </a:pPr>
            <a:r>
              <a:rPr lang="en-US" sz="2400" dirty="0" err="1"/>
              <a:t>Sẽ</a:t>
            </a:r>
            <a:r>
              <a:rPr lang="en-US" sz="2400" dirty="0"/>
              <a:t> </a:t>
            </a:r>
            <a:r>
              <a:rPr lang="en-US" sz="2400" dirty="0" err="1"/>
              <a:t>không</a:t>
            </a:r>
            <a:r>
              <a:rPr lang="en-US" sz="2400" dirty="0"/>
              <a:t> </a:t>
            </a:r>
            <a:r>
              <a:rPr lang="en-US" sz="2400" dirty="0" err="1"/>
              <a:t>có</a:t>
            </a:r>
            <a:r>
              <a:rPr lang="en-US" sz="2400" dirty="0"/>
              <a:t> </a:t>
            </a:r>
            <a:r>
              <a:rPr lang="en-US" sz="2400" dirty="0" err="1"/>
              <a:t>ích</a:t>
            </a:r>
            <a:r>
              <a:rPr lang="en-US" sz="2400" dirty="0"/>
              <a:t> </a:t>
            </a:r>
            <a:r>
              <a:rPr lang="en-US" sz="2400" dirty="0" err="1"/>
              <a:t>nếu</a:t>
            </a:r>
            <a:r>
              <a:rPr lang="en-US" sz="2400" dirty="0"/>
              <a:t> </a:t>
            </a:r>
            <a:r>
              <a:rPr lang="en-US" sz="2400" dirty="0" err="1"/>
              <a:t>dùng</a:t>
            </a:r>
            <a:r>
              <a:rPr lang="en-US" sz="2400" dirty="0"/>
              <a:t> MPSS </a:t>
            </a:r>
            <a:r>
              <a:rPr lang="en-US" sz="2400" dirty="0" err="1"/>
              <a:t>dùng</a:t>
            </a:r>
            <a:r>
              <a:rPr lang="en-US" sz="2400" dirty="0"/>
              <a:t> &gt;8h </a:t>
            </a:r>
            <a:r>
              <a:rPr lang="en-US" sz="2400" dirty="0" err="1"/>
              <a:t>sau</a:t>
            </a:r>
            <a:r>
              <a:rPr lang="en-US" sz="2400" dirty="0"/>
              <a:t> CT.</a:t>
            </a:r>
          </a:p>
          <a:p>
            <a:pPr marL="0" indent="0">
              <a:buNone/>
            </a:pPr>
            <a:r>
              <a:rPr lang="en-US" sz="2400" b="1" dirty="0"/>
              <a:t>* </a:t>
            </a:r>
            <a:r>
              <a:rPr lang="en-US" sz="2400" b="1" dirty="0" err="1"/>
              <a:t>Ngoài</a:t>
            </a:r>
            <a:r>
              <a:rPr lang="en-US" sz="2400" b="1" dirty="0"/>
              <a:t> </a:t>
            </a:r>
            <a:r>
              <a:rPr lang="en-US" sz="2400" b="1" dirty="0" err="1"/>
              <a:t>ra</a:t>
            </a:r>
            <a:r>
              <a:rPr lang="en-US" sz="2400" b="1" dirty="0"/>
              <a:t> </a:t>
            </a:r>
            <a:r>
              <a:rPr lang="en-US" sz="2400" b="1" dirty="0" err="1"/>
              <a:t>còn</a:t>
            </a:r>
            <a:r>
              <a:rPr lang="en-US" sz="2400" b="1" dirty="0"/>
              <a:t> </a:t>
            </a:r>
            <a:r>
              <a:rPr lang="en-US" sz="2400" b="1" dirty="0" err="1"/>
              <a:t>có</a:t>
            </a:r>
            <a:r>
              <a:rPr lang="en-US" sz="2400" b="1" dirty="0"/>
              <a:t> </a:t>
            </a:r>
            <a:r>
              <a:rPr lang="en-US" sz="2400" b="1" dirty="0" err="1"/>
              <a:t>Laseroids</a:t>
            </a:r>
            <a:r>
              <a:rPr lang="en-US" sz="2400" b="1" dirty="0"/>
              <a:t>, </a:t>
            </a:r>
            <a:r>
              <a:rPr lang="en-US" sz="2400" b="1" dirty="0" err="1"/>
              <a:t>kháng</a:t>
            </a:r>
            <a:r>
              <a:rPr lang="en-US" sz="2400" b="1" dirty="0"/>
              <a:t> </a:t>
            </a:r>
            <a:r>
              <a:rPr lang="en-US" sz="2400" b="1" dirty="0" err="1"/>
              <a:t>peptid</a:t>
            </a:r>
            <a:r>
              <a:rPr lang="en-US" sz="2400" b="1" dirty="0"/>
              <a:t> </a:t>
            </a:r>
            <a:r>
              <a:rPr lang="en-US" sz="2400" b="1" dirty="0" err="1"/>
              <a:t>dạng</a:t>
            </a:r>
            <a:r>
              <a:rPr lang="en-US" sz="2400" b="1" dirty="0"/>
              <a:t> opium </a:t>
            </a:r>
            <a:r>
              <a:rPr lang="en-US" sz="2400" b="1" dirty="0" err="1"/>
              <a:t>nội</a:t>
            </a:r>
            <a:r>
              <a:rPr lang="en-US" sz="2400" b="1" dirty="0"/>
              <a:t> </a:t>
            </a:r>
            <a:r>
              <a:rPr lang="en-US" sz="2400" b="1" dirty="0" err="1"/>
              <a:t>sinh</a:t>
            </a:r>
            <a:r>
              <a:rPr lang="en-US" sz="2400" b="1" dirty="0"/>
              <a:t>, </a:t>
            </a:r>
            <a:r>
              <a:rPr lang="en-US" sz="2400" b="1" dirty="0" err="1"/>
              <a:t>chẹn</a:t>
            </a:r>
            <a:r>
              <a:rPr lang="en-US" sz="2400" b="1" dirty="0"/>
              <a:t> </a:t>
            </a:r>
            <a:r>
              <a:rPr lang="en-US" sz="2400" b="1" dirty="0" err="1"/>
              <a:t>kênh</a:t>
            </a:r>
            <a:r>
              <a:rPr lang="en-US" sz="2400" b="1" dirty="0"/>
              <a:t> </a:t>
            </a:r>
            <a:r>
              <a:rPr lang="en-US" sz="2400" b="1" dirty="0" err="1"/>
              <a:t>canxi</a:t>
            </a:r>
            <a:r>
              <a:rPr lang="en-US" sz="2400" b="1" dirty="0"/>
              <a:t>, </a:t>
            </a:r>
            <a:r>
              <a:rPr lang="en-US" sz="2400" b="1" dirty="0" err="1"/>
              <a:t>kích</a:t>
            </a:r>
            <a:r>
              <a:rPr lang="en-US" sz="2400" b="1" dirty="0"/>
              <a:t> </a:t>
            </a:r>
            <a:r>
              <a:rPr lang="en-US" sz="2400" b="1" dirty="0" err="1"/>
              <a:t>hoạt</a:t>
            </a:r>
            <a:r>
              <a:rPr lang="en-US" sz="2400" b="1" dirty="0"/>
              <a:t> </a:t>
            </a:r>
            <a:r>
              <a:rPr lang="en-US" sz="2400" b="1" dirty="0" err="1"/>
              <a:t>kháng</a:t>
            </a:r>
            <a:r>
              <a:rPr lang="en-US" sz="2400" b="1" dirty="0"/>
              <a:t> amino acid, </a:t>
            </a:r>
            <a:r>
              <a:rPr lang="en-US" sz="2400" b="1" dirty="0" err="1"/>
              <a:t>Gangliosides</a:t>
            </a:r>
            <a:endParaRPr lang="en-US" sz="2400" b="1" dirty="0"/>
          </a:p>
          <a:p>
            <a:pPr marL="0" indent="0">
              <a:buNone/>
            </a:pPr>
            <a:endParaRPr lang="en-US" b="1" dirty="0"/>
          </a:p>
          <a:p>
            <a:endParaRPr lang="en-US" dirty="0"/>
          </a:p>
        </p:txBody>
      </p:sp>
      <p:sp>
        <p:nvSpPr>
          <p:cNvPr id="5" name="TextBox 4"/>
          <p:cNvSpPr txBox="1"/>
          <p:nvPr/>
        </p:nvSpPr>
        <p:spPr>
          <a:xfrm>
            <a:off x="304800" y="5210629"/>
            <a:ext cx="11110686" cy="1477328"/>
          </a:xfrm>
          <a:prstGeom prst="rect">
            <a:avLst/>
          </a:prstGeom>
          <a:noFill/>
        </p:spPr>
        <p:txBody>
          <a:bodyPr wrap="square" rtlCol="0">
            <a:spAutoFit/>
          </a:bodyPr>
          <a:lstStyle/>
          <a:p>
            <a:r>
              <a:rPr lang="en-US" dirty="0">
                <a:solidFill>
                  <a:schemeClr val="accent2">
                    <a:lumMod val="75000"/>
                  </a:schemeClr>
                </a:solidFill>
              </a:rPr>
              <a:t>Bracken MB, Shepard MJ, Collins WF, et al. A randomized, controlled trial of methylprednisolone or naloxone in the treatment of acute spinal-cord injury. Results of the Second National Acute Spinal Cord Injury Study. N </a:t>
            </a:r>
            <a:r>
              <a:rPr lang="en-US" dirty="0" err="1">
                <a:solidFill>
                  <a:schemeClr val="accent2">
                    <a:lumMod val="75000"/>
                  </a:schemeClr>
                </a:solidFill>
              </a:rPr>
              <a:t>Engl</a:t>
            </a:r>
            <a:r>
              <a:rPr lang="en-US" dirty="0">
                <a:solidFill>
                  <a:schemeClr val="accent2">
                    <a:lumMod val="75000"/>
                  </a:schemeClr>
                </a:solidFill>
              </a:rPr>
              <a:t> J Med 1990;322:1405-1411.</a:t>
            </a:r>
          </a:p>
          <a:p>
            <a:r>
              <a:rPr lang="en-US" dirty="0"/>
              <a:t/>
            </a:r>
            <a:br>
              <a:rPr lang="en-US" dirty="0"/>
            </a:br>
            <a:endParaRPr lang="en-US" dirty="0">
              <a:solidFill>
                <a:schemeClr val="accent2">
                  <a:lumMod val="75000"/>
                </a:schemeClr>
              </a:solidFill>
            </a:endParaRPr>
          </a:p>
        </p:txBody>
      </p:sp>
    </p:spTree>
    <p:extLst>
      <p:ext uri="{BB962C8B-B14F-4D97-AF65-F5344CB8AC3E}">
        <p14:creationId xmlns:p14="http://schemas.microsoft.com/office/powerpoint/2010/main" val="1889965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90789"/>
            <a:ext cx="10515600" cy="4351338"/>
          </a:xfrm>
        </p:spPr>
        <p:txBody>
          <a:bodyPr/>
          <a:lstStyle/>
          <a:p>
            <a:pPr marL="0" indent="0">
              <a:buNone/>
            </a:pPr>
            <a:r>
              <a:rPr lang="vi-VN" dirty="0"/>
              <a:t>Việc sử dụng MPSS </a:t>
            </a:r>
            <a:r>
              <a:rPr lang="en-US" dirty="0" err="1"/>
              <a:t>điều</a:t>
            </a:r>
            <a:r>
              <a:rPr lang="en-US" dirty="0"/>
              <a:t> </a:t>
            </a:r>
            <a:r>
              <a:rPr lang="en-US" dirty="0" err="1"/>
              <a:t>trị</a:t>
            </a:r>
            <a:r>
              <a:rPr lang="en-US" dirty="0"/>
              <a:t> </a:t>
            </a:r>
            <a:r>
              <a:rPr lang="vi-VN" dirty="0"/>
              <a:t>SCI cấp vẫn còn gây tranh cãi vì lợi ích thần kinh chức năng ít, tỷ lệ biến chứng.</a:t>
            </a:r>
            <a:endParaRPr lang="en-US" dirty="0"/>
          </a:p>
          <a:p>
            <a:pPr marL="0" indent="0">
              <a:buNone/>
            </a:pPr>
            <a:r>
              <a:rPr lang="en-US" dirty="0">
                <a:highlight>
                  <a:srgbClr val="FFFF00"/>
                </a:highlight>
              </a:rPr>
              <a:t>Guidelines </a:t>
            </a:r>
            <a:r>
              <a:rPr lang="en-US" dirty="0" err="1" smtClean="0">
                <a:highlight>
                  <a:srgbClr val="FFFF00"/>
                </a:highlight>
              </a:rPr>
              <a:t>của</a:t>
            </a:r>
            <a:r>
              <a:rPr lang="en-US" dirty="0" smtClean="0">
                <a:highlight>
                  <a:srgbClr val="FFFF00"/>
                </a:highlight>
              </a:rPr>
              <a:t> </a:t>
            </a:r>
            <a:r>
              <a:rPr lang="vi-VN" dirty="0" smtClean="0">
                <a:highlight>
                  <a:srgbClr val="FFFF00"/>
                </a:highlight>
              </a:rPr>
              <a:t>A</a:t>
            </a:r>
            <a:r>
              <a:rPr lang="en-US" dirty="0">
                <a:highlight>
                  <a:srgbClr val="FFFF00"/>
                </a:highlight>
              </a:rPr>
              <a:t>ANS</a:t>
            </a:r>
            <a:r>
              <a:rPr lang="vi-VN" dirty="0">
                <a:highlight>
                  <a:srgbClr val="FFFF00"/>
                </a:highlight>
              </a:rPr>
              <a:t>/CNS lưu ý rằng việc sử dụng MPSS không được khuyến cáo trong điều trị SCI cấp tính. </a:t>
            </a:r>
            <a:endParaRPr lang="en-US" dirty="0">
              <a:highlight>
                <a:srgbClr val="FFFF00"/>
              </a:highlight>
            </a:endParaRPr>
          </a:p>
          <a:p>
            <a:pPr marL="0" indent="0">
              <a:buNone/>
            </a:pPr>
            <a:r>
              <a:rPr lang="en-US" dirty="0">
                <a:highlight>
                  <a:srgbClr val="FFFF00"/>
                </a:highlight>
              </a:rPr>
              <a:t>FDA </a:t>
            </a:r>
            <a:r>
              <a:rPr lang="vi-VN" dirty="0">
                <a:highlight>
                  <a:srgbClr val="FFFF00"/>
                </a:highlight>
              </a:rPr>
              <a:t>không chấp thuận việc sử </a:t>
            </a:r>
            <a:r>
              <a:rPr lang="vi-VN" dirty="0" smtClean="0">
                <a:highlight>
                  <a:srgbClr val="FFFF00"/>
                </a:highlight>
              </a:rPr>
              <a:t>dụng</a:t>
            </a:r>
            <a:r>
              <a:rPr lang="en-US" dirty="0" smtClean="0">
                <a:highlight>
                  <a:srgbClr val="FFFF00"/>
                </a:highlight>
              </a:rPr>
              <a:t> M</a:t>
            </a:r>
            <a:r>
              <a:rPr lang="vi-VN" dirty="0" smtClean="0">
                <a:highlight>
                  <a:srgbClr val="FFFF00"/>
                </a:highlight>
              </a:rPr>
              <a:t>PSS</a:t>
            </a:r>
            <a:r>
              <a:rPr lang="en-US" dirty="0" smtClean="0">
                <a:highlight>
                  <a:srgbClr val="FFFF00"/>
                </a:highlight>
              </a:rPr>
              <a:t> </a:t>
            </a:r>
            <a:r>
              <a:rPr lang="en-US" dirty="0" err="1">
                <a:highlight>
                  <a:srgbClr val="FFFF00"/>
                </a:highlight>
              </a:rPr>
              <a:t>cho</a:t>
            </a:r>
            <a:r>
              <a:rPr lang="vi-VN" dirty="0">
                <a:highlight>
                  <a:srgbClr val="FFFF00"/>
                </a:highlight>
              </a:rPr>
              <a:t> SCI</a:t>
            </a:r>
            <a:r>
              <a:rPr lang="en-US" dirty="0">
                <a:highlight>
                  <a:srgbClr val="FFFF00"/>
                </a:highlight>
              </a:rPr>
              <a:t>.</a:t>
            </a:r>
            <a:r>
              <a:rPr lang="vi-VN" dirty="0">
                <a:highlight>
                  <a:srgbClr val="FFFF00"/>
                </a:highlight>
              </a:rPr>
              <a:t> Họ cũng lưu ý tỷ lệ biến chứng cao hơn, bao gồm tử vong, liên quan đến MPSS.</a:t>
            </a:r>
            <a:endParaRPr lang="en-US" dirty="0">
              <a:highlight>
                <a:srgbClr val="FFFF00"/>
              </a:highlight>
            </a:endParaRPr>
          </a:p>
        </p:txBody>
      </p:sp>
      <p:pic>
        <p:nvPicPr>
          <p:cNvPr id="5" name="Picture 4"/>
          <p:cNvPicPr>
            <a:picLocks noChangeAspect="1"/>
          </p:cNvPicPr>
          <p:nvPr/>
        </p:nvPicPr>
        <p:blipFill>
          <a:blip r:embed="rId2"/>
          <a:stretch>
            <a:fillRect/>
          </a:stretch>
        </p:blipFill>
        <p:spPr>
          <a:xfrm>
            <a:off x="228600" y="2862695"/>
            <a:ext cx="6038850" cy="3848100"/>
          </a:xfrm>
          <a:prstGeom prst="rect">
            <a:avLst/>
          </a:prstGeom>
        </p:spPr>
      </p:pic>
      <p:sp>
        <p:nvSpPr>
          <p:cNvPr id="8" name="TextBox 7"/>
          <p:cNvSpPr txBox="1"/>
          <p:nvPr/>
        </p:nvSpPr>
        <p:spPr>
          <a:xfrm>
            <a:off x="6761018" y="5380672"/>
            <a:ext cx="5195454" cy="1477328"/>
          </a:xfrm>
          <a:prstGeom prst="rect">
            <a:avLst/>
          </a:prstGeom>
          <a:noFill/>
        </p:spPr>
        <p:txBody>
          <a:bodyPr wrap="square" rtlCol="0">
            <a:spAutoFit/>
          </a:bodyPr>
          <a:lstStyle/>
          <a:p>
            <a:r>
              <a:rPr lang="en-US" dirty="0">
                <a:solidFill>
                  <a:schemeClr val="accent2">
                    <a:lumMod val="75000"/>
                  </a:schemeClr>
                </a:solidFill>
              </a:rPr>
              <a:t>Congress of Neurological Surgeons Systematic Review and Evidence-Based Guidelines on the Evaluation and Treatment of Patients With Thoracolumbar Spine Trauma (2018)</a:t>
            </a:r>
          </a:p>
          <a:p>
            <a:endParaRPr lang="en-US" dirty="0"/>
          </a:p>
        </p:txBody>
      </p:sp>
    </p:spTree>
    <p:extLst>
      <p:ext uri="{BB962C8B-B14F-4D97-AF65-F5344CB8AC3E}">
        <p14:creationId xmlns:p14="http://schemas.microsoft.com/office/powerpoint/2010/main" val="4056021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Tạo</a:t>
            </a:r>
            <a:r>
              <a:rPr lang="en-US" b="1" dirty="0"/>
              <a:t> </a:t>
            </a:r>
            <a:r>
              <a:rPr lang="en-US" b="1" dirty="0" err="1"/>
              <a:t>điều</a:t>
            </a:r>
            <a:r>
              <a:rPr lang="en-US" b="1" dirty="0"/>
              <a:t> </a:t>
            </a:r>
            <a:r>
              <a:rPr lang="en-US" b="1" dirty="0" err="1"/>
              <a:t>kiện</a:t>
            </a:r>
            <a:r>
              <a:rPr lang="en-US" b="1" dirty="0"/>
              <a:t> </a:t>
            </a:r>
            <a:r>
              <a:rPr lang="en-US" b="1" dirty="0" err="1"/>
              <a:t>phục</a:t>
            </a:r>
            <a:r>
              <a:rPr lang="en-US" b="1" dirty="0"/>
              <a:t> </a:t>
            </a:r>
            <a:r>
              <a:rPr lang="en-US" b="1" dirty="0" err="1"/>
              <a:t>hồi</a:t>
            </a:r>
            <a:r>
              <a:rPr lang="en-US" b="1" dirty="0"/>
              <a:t> </a:t>
            </a:r>
            <a:r>
              <a:rPr lang="en-US" b="1" dirty="0" err="1"/>
              <a:t>chức</a:t>
            </a:r>
            <a:r>
              <a:rPr lang="en-US" b="1" dirty="0"/>
              <a:t> </a:t>
            </a:r>
            <a:r>
              <a:rPr lang="en-US" b="1" dirty="0" err="1"/>
              <a:t>năng</a:t>
            </a:r>
            <a:r>
              <a:rPr lang="en-US" b="1" dirty="0"/>
              <a:t> </a:t>
            </a:r>
            <a:r>
              <a:rPr lang="en-US" b="1" dirty="0" err="1"/>
              <a:t>thần</a:t>
            </a:r>
            <a:r>
              <a:rPr lang="en-US" b="1" dirty="0"/>
              <a:t> </a:t>
            </a:r>
            <a:r>
              <a:rPr lang="en-US" b="1" dirty="0" err="1"/>
              <a:t>kinh</a:t>
            </a:r>
            <a:endParaRPr lang="en-US" b="1" dirty="0"/>
          </a:p>
        </p:txBody>
      </p:sp>
      <p:sp>
        <p:nvSpPr>
          <p:cNvPr id="4" name="Rounded Rectangle 3"/>
          <p:cNvSpPr/>
          <p:nvPr/>
        </p:nvSpPr>
        <p:spPr>
          <a:xfrm>
            <a:off x="6778171" y="1690688"/>
            <a:ext cx="1828800" cy="1037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Giải</a:t>
            </a:r>
            <a:r>
              <a:rPr lang="en-US" b="1" dirty="0"/>
              <a:t> </a:t>
            </a:r>
            <a:r>
              <a:rPr lang="en-US" b="1" dirty="0" err="1"/>
              <a:t>phóng</a:t>
            </a:r>
            <a:r>
              <a:rPr lang="en-US" b="1" dirty="0"/>
              <a:t> </a:t>
            </a:r>
            <a:r>
              <a:rPr lang="en-US" b="1" dirty="0" err="1"/>
              <a:t>tất</a:t>
            </a:r>
            <a:r>
              <a:rPr lang="en-US" b="1" dirty="0"/>
              <a:t> </a:t>
            </a:r>
            <a:r>
              <a:rPr lang="en-US" b="1" dirty="0" err="1"/>
              <a:t>cả</a:t>
            </a:r>
            <a:r>
              <a:rPr lang="en-US" b="1" dirty="0"/>
              <a:t> </a:t>
            </a:r>
            <a:r>
              <a:rPr lang="en-US" b="1" dirty="0" err="1"/>
              <a:t>chèn</a:t>
            </a:r>
            <a:r>
              <a:rPr lang="en-US" b="1" dirty="0"/>
              <a:t> </a:t>
            </a:r>
            <a:r>
              <a:rPr lang="en-US" b="1" dirty="0" err="1"/>
              <a:t>ép</a:t>
            </a:r>
            <a:endParaRPr lang="en-US" b="1" dirty="0"/>
          </a:p>
        </p:txBody>
      </p:sp>
      <p:sp>
        <p:nvSpPr>
          <p:cNvPr id="5" name="Rounded Rectangle 4"/>
          <p:cNvSpPr/>
          <p:nvPr/>
        </p:nvSpPr>
        <p:spPr>
          <a:xfrm>
            <a:off x="6799942" y="3254828"/>
            <a:ext cx="1901371" cy="1204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Phục</a:t>
            </a:r>
            <a:r>
              <a:rPr lang="en-US" b="1" dirty="0"/>
              <a:t> </a:t>
            </a:r>
            <a:r>
              <a:rPr lang="en-US" b="1" dirty="0" err="1"/>
              <a:t>hồi</a:t>
            </a:r>
            <a:r>
              <a:rPr lang="en-US" b="1" dirty="0"/>
              <a:t> </a:t>
            </a:r>
            <a:r>
              <a:rPr lang="en-US" b="1" dirty="0" err="1"/>
              <a:t>tuần</a:t>
            </a:r>
            <a:r>
              <a:rPr lang="en-US" b="1" dirty="0"/>
              <a:t> </a:t>
            </a:r>
            <a:r>
              <a:rPr lang="en-US" b="1" dirty="0" err="1"/>
              <a:t>hoàn</a:t>
            </a:r>
            <a:endParaRPr lang="en-US" b="1" dirty="0"/>
          </a:p>
        </p:txBody>
      </p:sp>
      <p:sp>
        <p:nvSpPr>
          <p:cNvPr id="6" name="Rounded Rectangle 5"/>
          <p:cNvSpPr/>
          <p:nvPr/>
        </p:nvSpPr>
        <p:spPr>
          <a:xfrm>
            <a:off x="6799942" y="4985656"/>
            <a:ext cx="1901371" cy="12046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err="1"/>
              <a:t>Phục</a:t>
            </a:r>
            <a:r>
              <a:rPr lang="en-US" b="1" dirty="0"/>
              <a:t> </a:t>
            </a:r>
            <a:r>
              <a:rPr lang="en-US" b="1" dirty="0" err="1"/>
              <a:t>hồi</a:t>
            </a:r>
            <a:r>
              <a:rPr lang="en-US" b="1" dirty="0"/>
              <a:t> </a:t>
            </a:r>
            <a:r>
              <a:rPr lang="en-US" b="1" dirty="0" err="1"/>
              <a:t>chức</a:t>
            </a:r>
            <a:r>
              <a:rPr lang="en-US" b="1" dirty="0"/>
              <a:t> </a:t>
            </a:r>
            <a:r>
              <a:rPr lang="en-US" b="1" dirty="0" err="1"/>
              <a:t>năng</a:t>
            </a:r>
            <a:r>
              <a:rPr lang="en-US" b="1" dirty="0"/>
              <a:t> </a:t>
            </a:r>
            <a:r>
              <a:rPr lang="en-US" b="1" dirty="0" err="1"/>
              <a:t>thần</a:t>
            </a:r>
            <a:r>
              <a:rPr lang="en-US" b="1" dirty="0"/>
              <a:t> </a:t>
            </a:r>
            <a:r>
              <a:rPr lang="en-US" b="1" dirty="0" err="1"/>
              <a:t>kinh</a:t>
            </a:r>
            <a:endParaRPr lang="en-US" b="1" dirty="0"/>
          </a:p>
        </p:txBody>
      </p:sp>
      <p:sp>
        <p:nvSpPr>
          <p:cNvPr id="7" name="Rectangle 6"/>
          <p:cNvSpPr/>
          <p:nvPr/>
        </p:nvSpPr>
        <p:spPr>
          <a:xfrm>
            <a:off x="2409371" y="1690688"/>
            <a:ext cx="2162629" cy="435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Nắn</a:t>
            </a:r>
            <a:r>
              <a:rPr lang="en-US" b="1" dirty="0"/>
              <a:t> </a:t>
            </a:r>
            <a:r>
              <a:rPr lang="en-US" b="1" dirty="0" err="1"/>
              <a:t>thẳng</a:t>
            </a:r>
            <a:r>
              <a:rPr lang="en-US" b="1" dirty="0"/>
              <a:t> </a:t>
            </a:r>
            <a:r>
              <a:rPr lang="en-US" b="1" dirty="0" err="1"/>
              <a:t>cột</a:t>
            </a:r>
            <a:r>
              <a:rPr lang="en-US" b="1" dirty="0"/>
              <a:t> </a:t>
            </a:r>
            <a:r>
              <a:rPr lang="en-US" b="1" dirty="0" err="1"/>
              <a:t>sống</a:t>
            </a:r>
            <a:endParaRPr lang="en-US" b="1" dirty="0"/>
          </a:p>
        </p:txBody>
      </p:sp>
      <p:sp>
        <p:nvSpPr>
          <p:cNvPr id="8" name="Rectangle 7"/>
          <p:cNvSpPr/>
          <p:nvPr/>
        </p:nvSpPr>
        <p:spPr>
          <a:xfrm>
            <a:off x="2409371" y="2326823"/>
            <a:ext cx="2162629" cy="413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Giải</a:t>
            </a:r>
            <a:r>
              <a:rPr lang="en-US" b="1" dirty="0"/>
              <a:t> </a:t>
            </a:r>
            <a:r>
              <a:rPr lang="en-US" b="1" dirty="0" err="1"/>
              <a:t>ép</a:t>
            </a:r>
            <a:r>
              <a:rPr lang="en-US" b="1" dirty="0"/>
              <a:t> </a:t>
            </a:r>
            <a:r>
              <a:rPr lang="en-US" b="1" dirty="0" err="1"/>
              <a:t>tủy</a:t>
            </a:r>
            <a:r>
              <a:rPr lang="en-US" b="1" dirty="0"/>
              <a:t> </a:t>
            </a:r>
            <a:r>
              <a:rPr lang="en-US" b="1" dirty="0" err="1"/>
              <a:t>sống</a:t>
            </a:r>
            <a:endParaRPr lang="en-US" b="1" dirty="0"/>
          </a:p>
        </p:txBody>
      </p:sp>
      <p:sp>
        <p:nvSpPr>
          <p:cNvPr id="9" name="Rectangle 8"/>
          <p:cNvSpPr/>
          <p:nvPr/>
        </p:nvSpPr>
        <p:spPr>
          <a:xfrm>
            <a:off x="2409371" y="3381829"/>
            <a:ext cx="2162629"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Chống</a:t>
            </a:r>
            <a:r>
              <a:rPr lang="en-US" b="1" dirty="0"/>
              <a:t> shock, </a:t>
            </a:r>
            <a:r>
              <a:rPr lang="en-US" b="1" dirty="0" err="1"/>
              <a:t>đảm</a:t>
            </a:r>
            <a:r>
              <a:rPr lang="en-US" b="1" dirty="0"/>
              <a:t> </a:t>
            </a:r>
            <a:r>
              <a:rPr lang="en-US" b="1" dirty="0" err="1"/>
              <a:t>bảo</a:t>
            </a:r>
            <a:r>
              <a:rPr lang="en-US" b="1" dirty="0"/>
              <a:t> </a:t>
            </a:r>
            <a:r>
              <a:rPr lang="en-US" b="1" dirty="0" err="1"/>
              <a:t>cung</a:t>
            </a:r>
            <a:r>
              <a:rPr lang="en-US" b="1" dirty="0"/>
              <a:t> </a:t>
            </a:r>
            <a:r>
              <a:rPr lang="en-US" b="1" dirty="0" err="1"/>
              <a:t>cấp</a:t>
            </a:r>
            <a:r>
              <a:rPr lang="en-US" b="1" dirty="0"/>
              <a:t> </a:t>
            </a:r>
            <a:r>
              <a:rPr lang="en-US" b="1" dirty="0" err="1"/>
              <a:t>đủ</a:t>
            </a:r>
            <a:r>
              <a:rPr lang="en-US" b="1" dirty="0"/>
              <a:t> Oxy </a:t>
            </a:r>
            <a:r>
              <a:rPr lang="en-US" b="1" dirty="0" err="1"/>
              <a:t>và</a:t>
            </a:r>
            <a:r>
              <a:rPr lang="en-US" b="1" dirty="0"/>
              <a:t> </a:t>
            </a:r>
            <a:r>
              <a:rPr lang="en-US" b="1" dirty="0" err="1"/>
              <a:t>dưỡng</a:t>
            </a:r>
            <a:r>
              <a:rPr lang="en-US" b="1" dirty="0"/>
              <a:t> </a:t>
            </a:r>
            <a:r>
              <a:rPr lang="en-US" b="1" dirty="0" err="1"/>
              <a:t>chất</a:t>
            </a:r>
            <a:endParaRPr lang="en-US" b="1" dirty="0"/>
          </a:p>
        </p:txBody>
      </p:sp>
      <p:sp>
        <p:nvSpPr>
          <p:cNvPr id="10" name="Rectangle 9"/>
          <p:cNvSpPr/>
          <p:nvPr/>
        </p:nvSpPr>
        <p:spPr>
          <a:xfrm>
            <a:off x="2409371" y="4985656"/>
            <a:ext cx="2162629" cy="936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Bảo</a:t>
            </a:r>
            <a:r>
              <a:rPr lang="en-US" b="1" dirty="0"/>
              <a:t> </a:t>
            </a:r>
            <a:r>
              <a:rPr lang="en-US" b="1" dirty="0" err="1"/>
              <a:t>vệ</a:t>
            </a:r>
            <a:r>
              <a:rPr lang="en-US" b="1" dirty="0"/>
              <a:t> </a:t>
            </a:r>
            <a:r>
              <a:rPr lang="en-US" b="1" dirty="0" err="1"/>
              <a:t>tế</a:t>
            </a:r>
            <a:r>
              <a:rPr lang="en-US" b="1" dirty="0"/>
              <a:t> </a:t>
            </a:r>
            <a:r>
              <a:rPr lang="en-US" b="1" dirty="0" err="1"/>
              <a:t>bào</a:t>
            </a:r>
            <a:endParaRPr lang="en-US" b="1" dirty="0"/>
          </a:p>
        </p:txBody>
      </p:sp>
      <p:cxnSp>
        <p:nvCxnSpPr>
          <p:cNvPr id="12" name="Straight Arrow Connector 11"/>
          <p:cNvCxnSpPr>
            <a:stCxn id="7" idx="3"/>
            <a:endCxn id="4" idx="1"/>
          </p:cNvCxnSpPr>
          <p:nvPr/>
        </p:nvCxnSpPr>
        <p:spPr>
          <a:xfrm>
            <a:off x="4572000" y="1908403"/>
            <a:ext cx="2206171" cy="3012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4" idx="1"/>
          </p:cNvCxnSpPr>
          <p:nvPr/>
        </p:nvCxnSpPr>
        <p:spPr>
          <a:xfrm flipV="1">
            <a:off x="4572000" y="2209687"/>
            <a:ext cx="2206171" cy="323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5" idx="1"/>
          </p:cNvCxnSpPr>
          <p:nvPr/>
        </p:nvCxnSpPr>
        <p:spPr>
          <a:xfrm flipV="1">
            <a:off x="4572000" y="3857171"/>
            <a:ext cx="2227942" cy="10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3"/>
            <a:endCxn id="6" idx="1"/>
          </p:cNvCxnSpPr>
          <p:nvPr/>
        </p:nvCxnSpPr>
        <p:spPr>
          <a:xfrm>
            <a:off x="4572000" y="5453743"/>
            <a:ext cx="2227942" cy="1342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2"/>
            <a:endCxn id="5" idx="0"/>
          </p:cNvCxnSpPr>
          <p:nvPr/>
        </p:nvCxnSpPr>
        <p:spPr>
          <a:xfrm>
            <a:off x="7692571" y="2728686"/>
            <a:ext cx="58057" cy="526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721599" y="4459514"/>
            <a:ext cx="58057" cy="526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50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65114" cy="1325563"/>
          </a:xfrm>
        </p:spPr>
        <p:txBody>
          <a:bodyPr/>
          <a:lstStyle/>
          <a:p>
            <a:r>
              <a:rPr lang="en-US" b="1" dirty="0" err="1"/>
              <a:t>Tái</a:t>
            </a:r>
            <a:r>
              <a:rPr lang="en-US" b="1" dirty="0"/>
              <a:t> </a:t>
            </a:r>
            <a:r>
              <a:rPr lang="en-US" b="1" dirty="0" err="1"/>
              <a:t>tạo</a:t>
            </a:r>
            <a:r>
              <a:rPr lang="en-US" b="1" dirty="0"/>
              <a:t> </a:t>
            </a:r>
            <a:r>
              <a:rPr lang="en-US" b="1" dirty="0" err="1"/>
              <a:t>và</a:t>
            </a:r>
            <a:r>
              <a:rPr lang="en-US" b="1" dirty="0"/>
              <a:t> </a:t>
            </a:r>
            <a:r>
              <a:rPr lang="en-US" b="1" dirty="0" err="1"/>
              <a:t>giữ</a:t>
            </a:r>
            <a:r>
              <a:rPr lang="en-US" b="1" dirty="0"/>
              <a:t> </a:t>
            </a:r>
            <a:r>
              <a:rPr lang="en-US" b="1" dirty="0" err="1"/>
              <a:t>vững</a:t>
            </a:r>
            <a:r>
              <a:rPr lang="en-US" b="1" dirty="0"/>
              <a:t> </a:t>
            </a:r>
            <a:r>
              <a:rPr lang="en-US" b="1" dirty="0" err="1"/>
              <a:t>sự</a:t>
            </a:r>
            <a:r>
              <a:rPr lang="en-US" b="1" dirty="0"/>
              <a:t> </a:t>
            </a:r>
            <a:r>
              <a:rPr lang="en-US" b="1" dirty="0" err="1"/>
              <a:t>ổn</a:t>
            </a:r>
            <a:r>
              <a:rPr lang="en-US" b="1" dirty="0"/>
              <a:t> </a:t>
            </a:r>
            <a:r>
              <a:rPr lang="en-US" b="1" dirty="0" err="1"/>
              <a:t>định</a:t>
            </a:r>
            <a:r>
              <a:rPr lang="en-US" b="1" dirty="0"/>
              <a:t> </a:t>
            </a:r>
            <a:r>
              <a:rPr lang="en-US" b="1" dirty="0" err="1"/>
              <a:t>của</a:t>
            </a:r>
            <a:r>
              <a:rPr lang="en-US" b="1" dirty="0"/>
              <a:t> </a:t>
            </a:r>
            <a:r>
              <a:rPr lang="en-US" b="1" dirty="0" err="1"/>
              <a:t>cột</a:t>
            </a:r>
            <a:r>
              <a:rPr lang="en-US" b="1" dirty="0"/>
              <a:t> </a:t>
            </a:r>
            <a:r>
              <a:rPr lang="en-US" b="1" dirty="0" err="1"/>
              <a:t>sống</a:t>
            </a:r>
            <a:endParaRPr lang="en-US" b="1" dirty="0"/>
          </a:p>
        </p:txBody>
      </p:sp>
      <p:sp>
        <p:nvSpPr>
          <p:cNvPr id="4" name="Rectangle 3"/>
          <p:cNvSpPr/>
          <p:nvPr/>
        </p:nvSpPr>
        <p:spPr>
          <a:xfrm>
            <a:off x="1654628" y="3323770"/>
            <a:ext cx="219165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Cột</a:t>
            </a:r>
            <a:r>
              <a:rPr lang="en-US" b="1" dirty="0"/>
              <a:t> </a:t>
            </a:r>
            <a:r>
              <a:rPr lang="en-US" b="1" dirty="0" err="1"/>
              <a:t>sống</a:t>
            </a:r>
            <a:r>
              <a:rPr lang="en-US" b="1" dirty="0"/>
              <a:t> </a:t>
            </a:r>
            <a:r>
              <a:rPr lang="en-US" b="1" dirty="0" err="1"/>
              <a:t>vững</a:t>
            </a:r>
            <a:r>
              <a:rPr lang="en-US" b="1" dirty="0"/>
              <a:t> </a:t>
            </a:r>
            <a:r>
              <a:rPr lang="en-US" b="1" dirty="0" err="1"/>
              <a:t>chắc</a:t>
            </a:r>
            <a:endParaRPr lang="en-US" b="1" dirty="0"/>
          </a:p>
        </p:txBody>
      </p:sp>
      <p:sp>
        <p:nvSpPr>
          <p:cNvPr id="5" name="Rounded Rectangle 4"/>
          <p:cNvSpPr/>
          <p:nvPr/>
        </p:nvSpPr>
        <p:spPr>
          <a:xfrm>
            <a:off x="5544457" y="2046513"/>
            <a:ext cx="3265714" cy="1277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Ngăn</a:t>
            </a:r>
            <a:r>
              <a:rPr lang="en-US" b="1" dirty="0"/>
              <a:t> </a:t>
            </a:r>
            <a:r>
              <a:rPr lang="en-US" b="1" dirty="0" err="1"/>
              <a:t>các</a:t>
            </a:r>
            <a:r>
              <a:rPr lang="en-US" b="1" dirty="0"/>
              <a:t> </a:t>
            </a:r>
            <a:r>
              <a:rPr lang="en-US" b="1" dirty="0" err="1"/>
              <a:t>chấn</a:t>
            </a:r>
            <a:r>
              <a:rPr lang="en-US" b="1" dirty="0"/>
              <a:t> </a:t>
            </a:r>
            <a:r>
              <a:rPr lang="en-US" b="1" dirty="0" err="1"/>
              <a:t>thương</a:t>
            </a:r>
            <a:r>
              <a:rPr lang="en-US" b="1" dirty="0"/>
              <a:t> </a:t>
            </a:r>
            <a:r>
              <a:rPr lang="en-US" b="1" dirty="0" err="1"/>
              <a:t>thêm</a:t>
            </a:r>
            <a:r>
              <a:rPr lang="en-US" b="1" dirty="0"/>
              <a:t> </a:t>
            </a:r>
            <a:r>
              <a:rPr lang="en-US" b="1" dirty="0" err="1"/>
              <a:t>vào</a:t>
            </a:r>
            <a:endParaRPr lang="en-US" b="1" dirty="0"/>
          </a:p>
        </p:txBody>
      </p:sp>
      <p:sp>
        <p:nvSpPr>
          <p:cNvPr id="6" name="Rounded Rectangle 5"/>
          <p:cNvSpPr/>
          <p:nvPr/>
        </p:nvSpPr>
        <p:spPr>
          <a:xfrm>
            <a:off x="5529943" y="3947885"/>
            <a:ext cx="3280228"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Ngăn</a:t>
            </a:r>
            <a:r>
              <a:rPr lang="en-US" b="1" dirty="0"/>
              <a:t> </a:t>
            </a:r>
            <a:r>
              <a:rPr lang="en-US" b="1" dirty="0" err="1"/>
              <a:t>ngừa</a:t>
            </a:r>
            <a:r>
              <a:rPr lang="en-US" b="1" dirty="0"/>
              <a:t> </a:t>
            </a:r>
            <a:r>
              <a:rPr lang="en-US" b="1" dirty="0" err="1"/>
              <a:t>tạo</a:t>
            </a:r>
            <a:r>
              <a:rPr lang="en-US" b="1" dirty="0"/>
              <a:t> </a:t>
            </a:r>
            <a:r>
              <a:rPr lang="en-US" b="1" dirty="0" err="1"/>
              <a:t>khớp</a:t>
            </a:r>
            <a:r>
              <a:rPr lang="en-US" b="1" dirty="0"/>
              <a:t> </a:t>
            </a:r>
            <a:r>
              <a:rPr lang="en-US" b="1" dirty="0" err="1"/>
              <a:t>giả</a:t>
            </a:r>
            <a:endParaRPr lang="en-US" b="1" dirty="0"/>
          </a:p>
        </p:txBody>
      </p:sp>
      <p:cxnSp>
        <p:nvCxnSpPr>
          <p:cNvPr id="8" name="Straight Arrow Connector 7"/>
          <p:cNvCxnSpPr>
            <a:stCxn id="4" idx="3"/>
            <a:endCxn id="5" idx="1"/>
          </p:cNvCxnSpPr>
          <p:nvPr/>
        </p:nvCxnSpPr>
        <p:spPr>
          <a:xfrm flipV="1">
            <a:off x="3846285" y="2685142"/>
            <a:ext cx="1698172" cy="1095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1"/>
          </p:cNvCxnSpPr>
          <p:nvPr/>
        </p:nvCxnSpPr>
        <p:spPr>
          <a:xfrm>
            <a:off x="3846285" y="3780970"/>
            <a:ext cx="1683658" cy="776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472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Tạo</a:t>
            </a:r>
            <a:r>
              <a:rPr lang="en-US" b="1" dirty="0"/>
              <a:t> </a:t>
            </a:r>
            <a:r>
              <a:rPr lang="en-US" b="1" dirty="0" err="1"/>
              <a:t>điều</a:t>
            </a:r>
            <a:r>
              <a:rPr lang="en-US" b="1" dirty="0"/>
              <a:t> </a:t>
            </a:r>
            <a:r>
              <a:rPr lang="en-US" b="1" dirty="0" err="1"/>
              <a:t>kiện</a:t>
            </a:r>
            <a:r>
              <a:rPr lang="en-US" b="1" dirty="0"/>
              <a:t> </a:t>
            </a:r>
            <a:r>
              <a:rPr lang="en-US" b="1" dirty="0" err="1"/>
              <a:t>để</a:t>
            </a:r>
            <a:r>
              <a:rPr lang="en-US" b="1" dirty="0"/>
              <a:t> </a:t>
            </a:r>
            <a:r>
              <a:rPr lang="en-US" b="1" dirty="0" err="1"/>
              <a:t>sớm</a:t>
            </a:r>
            <a:r>
              <a:rPr lang="en-US" b="1" dirty="0"/>
              <a:t> </a:t>
            </a:r>
            <a:r>
              <a:rPr lang="en-US" b="1" dirty="0" err="1"/>
              <a:t>phục</a:t>
            </a:r>
            <a:r>
              <a:rPr lang="en-US" b="1" dirty="0"/>
              <a:t> </a:t>
            </a:r>
            <a:r>
              <a:rPr lang="en-US" b="1" dirty="0" err="1"/>
              <a:t>hồi</a:t>
            </a:r>
            <a:r>
              <a:rPr lang="en-US" b="1" dirty="0"/>
              <a:t> </a:t>
            </a:r>
            <a:r>
              <a:rPr lang="en-US" b="1" dirty="0" err="1"/>
              <a:t>chức</a:t>
            </a:r>
            <a:r>
              <a:rPr lang="en-US" b="1" dirty="0"/>
              <a:t> </a:t>
            </a:r>
            <a:r>
              <a:rPr lang="en-US" b="1" dirty="0" err="1"/>
              <a:t>năng</a:t>
            </a:r>
            <a:endParaRPr lang="en-US" b="1" dirty="0"/>
          </a:p>
        </p:txBody>
      </p:sp>
      <p:sp>
        <p:nvSpPr>
          <p:cNvPr id="4" name="Rectangle 3"/>
          <p:cNvSpPr/>
          <p:nvPr/>
        </p:nvSpPr>
        <p:spPr>
          <a:xfrm>
            <a:off x="609600" y="1690688"/>
            <a:ext cx="3120571" cy="1037998"/>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Tạo</a:t>
            </a:r>
            <a:r>
              <a:rPr lang="en-US" b="1" dirty="0"/>
              <a:t> </a:t>
            </a:r>
            <a:r>
              <a:rPr lang="en-US" b="1" dirty="0" err="1"/>
              <a:t>sự</a:t>
            </a:r>
            <a:r>
              <a:rPr lang="en-US" b="1" dirty="0"/>
              <a:t> </a:t>
            </a:r>
            <a:r>
              <a:rPr lang="en-US" b="1" dirty="0" err="1"/>
              <a:t>vững</a:t>
            </a:r>
            <a:r>
              <a:rPr lang="en-US" b="1" dirty="0"/>
              <a:t> </a:t>
            </a:r>
            <a:r>
              <a:rPr lang="en-US" b="1" dirty="0" err="1"/>
              <a:t>chắc</a:t>
            </a:r>
            <a:r>
              <a:rPr lang="en-US" b="1" dirty="0"/>
              <a:t> </a:t>
            </a:r>
            <a:r>
              <a:rPr lang="en-US" b="1" dirty="0" err="1"/>
              <a:t>cho</a:t>
            </a:r>
            <a:r>
              <a:rPr lang="en-US" b="1" dirty="0"/>
              <a:t> </a:t>
            </a:r>
            <a:r>
              <a:rPr lang="en-US" b="1" dirty="0" err="1"/>
              <a:t>cột</a:t>
            </a:r>
            <a:r>
              <a:rPr lang="en-US" b="1" dirty="0"/>
              <a:t> </a:t>
            </a:r>
            <a:r>
              <a:rPr lang="en-US" b="1" dirty="0" err="1"/>
              <a:t>sống</a:t>
            </a:r>
            <a:endParaRPr lang="en-US" b="1" dirty="0"/>
          </a:p>
        </p:txBody>
      </p:sp>
      <p:sp>
        <p:nvSpPr>
          <p:cNvPr id="5" name="Rectangle 4"/>
          <p:cNvSpPr/>
          <p:nvPr/>
        </p:nvSpPr>
        <p:spPr>
          <a:xfrm>
            <a:off x="609600" y="3236686"/>
            <a:ext cx="3120571" cy="121920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Điều</a:t>
            </a:r>
            <a:r>
              <a:rPr lang="en-US" b="1" dirty="0"/>
              <a:t> </a:t>
            </a:r>
            <a:r>
              <a:rPr lang="en-US" b="1" dirty="0" err="1"/>
              <a:t>trị</a:t>
            </a:r>
            <a:r>
              <a:rPr lang="en-US" b="1" dirty="0"/>
              <a:t> </a:t>
            </a:r>
            <a:r>
              <a:rPr lang="en-US" b="1" dirty="0" err="1"/>
              <a:t>các</a:t>
            </a:r>
            <a:r>
              <a:rPr lang="en-US" b="1" dirty="0"/>
              <a:t> </a:t>
            </a:r>
            <a:r>
              <a:rPr lang="en-US" b="1" dirty="0" err="1"/>
              <a:t>thương</a:t>
            </a:r>
            <a:r>
              <a:rPr lang="en-US" b="1" dirty="0"/>
              <a:t> </a:t>
            </a:r>
            <a:r>
              <a:rPr lang="en-US" b="1" dirty="0" err="1"/>
              <a:t>tổn</a:t>
            </a:r>
            <a:r>
              <a:rPr lang="en-US" b="1" dirty="0"/>
              <a:t> </a:t>
            </a:r>
            <a:r>
              <a:rPr lang="en-US" b="1" dirty="0" err="1"/>
              <a:t>phối</a:t>
            </a:r>
            <a:r>
              <a:rPr lang="en-US" b="1" dirty="0"/>
              <a:t> </a:t>
            </a:r>
            <a:r>
              <a:rPr lang="en-US" b="1" dirty="0" err="1"/>
              <a:t>hợp</a:t>
            </a:r>
            <a:r>
              <a:rPr lang="en-US" b="1" dirty="0"/>
              <a:t> </a:t>
            </a:r>
            <a:r>
              <a:rPr lang="en-US" b="1" dirty="0" err="1"/>
              <a:t>và</a:t>
            </a:r>
            <a:r>
              <a:rPr lang="en-US" b="1" dirty="0"/>
              <a:t> </a:t>
            </a:r>
            <a:r>
              <a:rPr lang="en-US" b="1" dirty="0" err="1"/>
              <a:t>các</a:t>
            </a:r>
            <a:r>
              <a:rPr lang="en-US" b="1" dirty="0"/>
              <a:t> </a:t>
            </a:r>
            <a:r>
              <a:rPr lang="en-US" b="1" dirty="0" err="1"/>
              <a:t>biến</a:t>
            </a:r>
            <a:r>
              <a:rPr lang="en-US" b="1" dirty="0"/>
              <a:t> </a:t>
            </a:r>
            <a:r>
              <a:rPr lang="en-US" b="1" dirty="0" err="1"/>
              <a:t>chứng</a:t>
            </a:r>
            <a:endParaRPr lang="en-US" b="1" dirty="0"/>
          </a:p>
        </p:txBody>
      </p:sp>
      <p:sp>
        <p:nvSpPr>
          <p:cNvPr id="6" name="Rectangle 5"/>
          <p:cNvSpPr/>
          <p:nvPr/>
        </p:nvSpPr>
        <p:spPr>
          <a:xfrm>
            <a:off x="609600" y="4862286"/>
            <a:ext cx="3120571" cy="1190171"/>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Phục</a:t>
            </a:r>
            <a:r>
              <a:rPr lang="en-US" b="1" dirty="0"/>
              <a:t> </a:t>
            </a:r>
            <a:r>
              <a:rPr lang="en-US" b="1" dirty="0" err="1"/>
              <a:t>hồi</a:t>
            </a:r>
            <a:r>
              <a:rPr lang="en-US" b="1" dirty="0"/>
              <a:t> </a:t>
            </a:r>
            <a:r>
              <a:rPr lang="en-US" b="1" dirty="0" err="1"/>
              <a:t>chức</a:t>
            </a:r>
            <a:r>
              <a:rPr lang="en-US" b="1" dirty="0"/>
              <a:t> </a:t>
            </a:r>
            <a:r>
              <a:rPr lang="en-US" b="1" dirty="0" err="1"/>
              <a:t>năng</a:t>
            </a:r>
            <a:r>
              <a:rPr lang="en-US" b="1" dirty="0"/>
              <a:t> </a:t>
            </a:r>
            <a:r>
              <a:rPr lang="en-US" b="1" dirty="0" err="1"/>
              <a:t>thần</a:t>
            </a:r>
            <a:r>
              <a:rPr lang="en-US" b="1" dirty="0"/>
              <a:t> </a:t>
            </a:r>
            <a:r>
              <a:rPr lang="en-US" b="1" dirty="0" err="1"/>
              <a:t>kinh</a:t>
            </a:r>
            <a:endParaRPr lang="en-US" b="1" dirty="0"/>
          </a:p>
        </p:txBody>
      </p:sp>
      <p:sp>
        <p:nvSpPr>
          <p:cNvPr id="7" name="Rectangle 6"/>
          <p:cNvSpPr/>
          <p:nvPr/>
        </p:nvSpPr>
        <p:spPr>
          <a:xfrm>
            <a:off x="7199086" y="1690688"/>
            <a:ext cx="3193143" cy="500969"/>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Giảm</a:t>
            </a:r>
            <a:r>
              <a:rPr lang="en-US" b="1" dirty="0"/>
              <a:t> </a:t>
            </a:r>
            <a:r>
              <a:rPr lang="en-US" b="1" dirty="0" err="1"/>
              <a:t>đau</a:t>
            </a:r>
            <a:r>
              <a:rPr lang="en-US" b="1" dirty="0"/>
              <a:t> </a:t>
            </a:r>
            <a:r>
              <a:rPr lang="en-US" b="1" dirty="0" err="1"/>
              <a:t>đớn</a:t>
            </a:r>
            <a:endParaRPr lang="en-US" b="1" dirty="0"/>
          </a:p>
        </p:txBody>
      </p:sp>
      <p:sp>
        <p:nvSpPr>
          <p:cNvPr id="8" name="Rectangle 7"/>
          <p:cNvSpPr/>
          <p:nvPr/>
        </p:nvSpPr>
        <p:spPr>
          <a:xfrm>
            <a:off x="7112000" y="2569029"/>
            <a:ext cx="3280229" cy="566057"/>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Có</a:t>
            </a:r>
            <a:r>
              <a:rPr lang="en-US" b="1" dirty="0"/>
              <a:t> </a:t>
            </a:r>
            <a:r>
              <a:rPr lang="en-US" b="1" dirty="0" err="1"/>
              <a:t>thể</a:t>
            </a:r>
            <a:r>
              <a:rPr lang="en-US" b="1" dirty="0"/>
              <a:t> </a:t>
            </a:r>
            <a:r>
              <a:rPr lang="en-US" b="1" dirty="0" err="1"/>
              <a:t>vận</a:t>
            </a:r>
            <a:r>
              <a:rPr lang="en-US" b="1" dirty="0"/>
              <a:t> </a:t>
            </a:r>
            <a:r>
              <a:rPr lang="en-US" b="1" dirty="0" err="1"/>
              <a:t>động</a:t>
            </a:r>
            <a:endParaRPr lang="en-US" b="1" dirty="0"/>
          </a:p>
        </p:txBody>
      </p:sp>
      <p:sp>
        <p:nvSpPr>
          <p:cNvPr id="9" name="Rectangle 8"/>
          <p:cNvSpPr/>
          <p:nvPr/>
        </p:nvSpPr>
        <p:spPr>
          <a:xfrm>
            <a:off x="7199086" y="3439886"/>
            <a:ext cx="3352800" cy="91440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Có</a:t>
            </a:r>
            <a:r>
              <a:rPr lang="en-US" b="1" dirty="0"/>
              <a:t> </a:t>
            </a:r>
            <a:r>
              <a:rPr lang="en-US" b="1" dirty="0" err="1"/>
              <a:t>khả</a:t>
            </a:r>
            <a:r>
              <a:rPr lang="en-US" b="1" dirty="0"/>
              <a:t> </a:t>
            </a:r>
            <a:r>
              <a:rPr lang="en-US" b="1" dirty="0" err="1"/>
              <a:t>năng</a:t>
            </a:r>
            <a:r>
              <a:rPr lang="en-US" b="1" dirty="0"/>
              <a:t> </a:t>
            </a:r>
            <a:r>
              <a:rPr lang="en-US" b="1" dirty="0" err="1"/>
              <a:t>thực</a:t>
            </a:r>
            <a:r>
              <a:rPr lang="en-US" b="1" dirty="0"/>
              <a:t> </a:t>
            </a:r>
            <a:r>
              <a:rPr lang="en-US" b="1" dirty="0" err="1"/>
              <a:t>hiện</a:t>
            </a:r>
            <a:r>
              <a:rPr lang="en-US" b="1" dirty="0"/>
              <a:t> </a:t>
            </a:r>
            <a:r>
              <a:rPr lang="en-US" b="1" dirty="0" err="1"/>
              <a:t>các</a:t>
            </a:r>
            <a:r>
              <a:rPr lang="en-US" b="1" dirty="0"/>
              <a:t> </a:t>
            </a:r>
            <a:r>
              <a:rPr lang="en-US" b="1" dirty="0" err="1"/>
              <a:t>bài</a:t>
            </a:r>
            <a:r>
              <a:rPr lang="en-US" b="1" dirty="0"/>
              <a:t> </a:t>
            </a:r>
            <a:r>
              <a:rPr lang="en-US" b="1" dirty="0" err="1"/>
              <a:t>tập</a:t>
            </a:r>
            <a:endParaRPr lang="en-US" b="1" dirty="0"/>
          </a:p>
        </p:txBody>
      </p:sp>
      <p:sp>
        <p:nvSpPr>
          <p:cNvPr id="10" name="Rounded Rectangle 9"/>
          <p:cNvSpPr/>
          <p:nvPr/>
        </p:nvSpPr>
        <p:spPr>
          <a:xfrm>
            <a:off x="7112000" y="4862286"/>
            <a:ext cx="3889829" cy="1407885"/>
          </a:xfrm>
          <a:prstGeom prst="roundRect">
            <a:avLst/>
          </a:prstGeom>
          <a:ln w="38100"/>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err="1">
                <a:ln w="0"/>
                <a:solidFill>
                  <a:schemeClr val="tx1"/>
                </a:solidFill>
                <a:effectLst>
                  <a:outerShdw blurRad="38100" dist="19050" dir="2700000" algn="tl" rotWithShape="0">
                    <a:schemeClr val="dk1">
                      <a:alpha val="40000"/>
                    </a:schemeClr>
                  </a:outerShdw>
                </a:effectLst>
              </a:rPr>
              <a:t>Phục</a:t>
            </a:r>
            <a:r>
              <a:rPr lang="en-US" b="1" dirty="0">
                <a:ln w="0"/>
                <a:solidFill>
                  <a:schemeClr val="tx1"/>
                </a:solidFill>
                <a:effectLst>
                  <a:outerShdw blurRad="38100" dist="19050" dir="2700000" algn="tl" rotWithShape="0">
                    <a:schemeClr val="dk1">
                      <a:alpha val="40000"/>
                    </a:schemeClr>
                  </a:outerShdw>
                </a:effectLst>
              </a:rPr>
              <a:t> </a:t>
            </a:r>
            <a:r>
              <a:rPr lang="en-US" b="1" dirty="0" err="1">
                <a:ln w="0"/>
                <a:solidFill>
                  <a:schemeClr val="tx1"/>
                </a:solidFill>
                <a:effectLst>
                  <a:outerShdw blurRad="38100" dist="19050" dir="2700000" algn="tl" rotWithShape="0">
                    <a:schemeClr val="dk1">
                      <a:alpha val="40000"/>
                    </a:schemeClr>
                  </a:outerShdw>
                </a:effectLst>
              </a:rPr>
              <a:t>hồi</a:t>
            </a:r>
            <a:r>
              <a:rPr lang="en-US" b="1" dirty="0">
                <a:ln w="0"/>
                <a:solidFill>
                  <a:schemeClr val="tx1"/>
                </a:solidFill>
                <a:effectLst>
                  <a:outerShdw blurRad="38100" dist="19050" dir="2700000" algn="tl" rotWithShape="0">
                    <a:schemeClr val="dk1">
                      <a:alpha val="40000"/>
                    </a:schemeClr>
                  </a:outerShdw>
                </a:effectLst>
              </a:rPr>
              <a:t> </a:t>
            </a:r>
            <a:r>
              <a:rPr lang="en-US" b="1" dirty="0" err="1">
                <a:ln w="0"/>
                <a:solidFill>
                  <a:schemeClr val="tx1"/>
                </a:solidFill>
                <a:effectLst>
                  <a:outerShdw blurRad="38100" dist="19050" dir="2700000" algn="tl" rotWithShape="0">
                    <a:schemeClr val="dk1">
                      <a:alpha val="40000"/>
                    </a:schemeClr>
                  </a:outerShdw>
                </a:effectLst>
              </a:rPr>
              <a:t>các</a:t>
            </a:r>
            <a:r>
              <a:rPr lang="en-US" b="1" dirty="0">
                <a:ln w="0"/>
                <a:solidFill>
                  <a:schemeClr val="tx1"/>
                </a:solidFill>
                <a:effectLst>
                  <a:outerShdw blurRad="38100" dist="19050" dir="2700000" algn="tl" rotWithShape="0">
                    <a:schemeClr val="dk1">
                      <a:alpha val="40000"/>
                    </a:schemeClr>
                  </a:outerShdw>
                </a:effectLst>
              </a:rPr>
              <a:t> </a:t>
            </a:r>
            <a:r>
              <a:rPr lang="en-US" b="1" dirty="0" err="1">
                <a:ln w="0"/>
                <a:solidFill>
                  <a:schemeClr val="tx1"/>
                </a:solidFill>
                <a:effectLst>
                  <a:outerShdw blurRad="38100" dist="19050" dir="2700000" algn="tl" rotWithShape="0">
                    <a:schemeClr val="dk1">
                      <a:alpha val="40000"/>
                    </a:schemeClr>
                  </a:outerShdw>
                </a:effectLst>
              </a:rPr>
              <a:t>chức</a:t>
            </a:r>
            <a:r>
              <a:rPr lang="en-US" b="1" dirty="0">
                <a:ln w="0"/>
                <a:solidFill>
                  <a:schemeClr val="tx1"/>
                </a:solidFill>
                <a:effectLst>
                  <a:outerShdw blurRad="38100" dist="19050" dir="2700000" algn="tl" rotWithShape="0">
                    <a:schemeClr val="dk1">
                      <a:alpha val="40000"/>
                    </a:schemeClr>
                  </a:outerShdw>
                </a:effectLst>
              </a:rPr>
              <a:t> </a:t>
            </a:r>
            <a:r>
              <a:rPr lang="en-US" b="1" dirty="0" err="1">
                <a:ln w="0"/>
                <a:solidFill>
                  <a:schemeClr val="tx1"/>
                </a:solidFill>
                <a:effectLst>
                  <a:outerShdw blurRad="38100" dist="19050" dir="2700000" algn="tl" rotWithShape="0">
                    <a:schemeClr val="dk1">
                      <a:alpha val="40000"/>
                    </a:schemeClr>
                  </a:outerShdw>
                </a:effectLst>
              </a:rPr>
              <a:t>năng</a:t>
            </a:r>
            <a:r>
              <a:rPr lang="en-US" b="1" dirty="0">
                <a:ln w="0"/>
                <a:solidFill>
                  <a:schemeClr val="tx1"/>
                </a:solidFill>
                <a:effectLst>
                  <a:outerShdw blurRad="38100" dist="19050" dir="2700000" algn="tl" rotWithShape="0">
                    <a:schemeClr val="dk1">
                      <a:alpha val="40000"/>
                    </a:schemeClr>
                  </a:outerShdw>
                </a:effectLst>
              </a:rPr>
              <a:t> </a:t>
            </a:r>
            <a:r>
              <a:rPr lang="en-US" b="1" dirty="0" err="1">
                <a:ln w="0"/>
                <a:solidFill>
                  <a:schemeClr val="tx1"/>
                </a:solidFill>
                <a:effectLst>
                  <a:outerShdw blurRad="38100" dist="19050" dir="2700000" algn="tl" rotWithShape="0">
                    <a:schemeClr val="dk1">
                      <a:alpha val="40000"/>
                    </a:schemeClr>
                  </a:outerShdw>
                </a:effectLst>
              </a:rPr>
              <a:t>sống</a:t>
            </a:r>
            <a:r>
              <a:rPr lang="en-US" b="1" dirty="0">
                <a:ln w="0"/>
                <a:solidFill>
                  <a:schemeClr val="tx1"/>
                </a:solidFill>
                <a:effectLst>
                  <a:outerShdw blurRad="38100" dist="19050" dir="2700000" algn="tl" rotWithShape="0">
                    <a:schemeClr val="dk1">
                      <a:alpha val="40000"/>
                    </a:schemeClr>
                  </a:outerShdw>
                </a:effectLst>
              </a:rPr>
              <a:t> </a:t>
            </a:r>
            <a:r>
              <a:rPr lang="en-US" b="1" dirty="0" err="1">
                <a:ln w="0"/>
                <a:solidFill>
                  <a:schemeClr val="tx1"/>
                </a:solidFill>
                <a:effectLst>
                  <a:outerShdw blurRad="38100" dist="19050" dir="2700000" algn="tl" rotWithShape="0">
                    <a:schemeClr val="dk1">
                      <a:alpha val="40000"/>
                    </a:schemeClr>
                  </a:outerShdw>
                </a:effectLst>
              </a:rPr>
              <a:t>và</a:t>
            </a:r>
            <a:r>
              <a:rPr lang="en-US" b="1" dirty="0">
                <a:ln w="0"/>
                <a:solidFill>
                  <a:schemeClr val="tx1"/>
                </a:solidFill>
                <a:effectLst>
                  <a:outerShdw blurRad="38100" dist="19050" dir="2700000" algn="tl" rotWithShape="0">
                    <a:schemeClr val="dk1">
                      <a:alpha val="40000"/>
                    </a:schemeClr>
                  </a:outerShdw>
                </a:effectLst>
              </a:rPr>
              <a:t> </a:t>
            </a:r>
            <a:r>
              <a:rPr lang="en-US" b="1" dirty="0" err="1">
                <a:ln w="0"/>
                <a:solidFill>
                  <a:schemeClr val="tx1"/>
                </a:solidFill>
                <a:effectLst>
                  <a:outerShdw blurRad="38100" dist="19050" dir="2700000" algn="tl" rotWithShape="0">
                    <a:schemeClr val="dk1">
                      <a:alpha val="40000"/>
                    </a:schemeClr>
                  </a:outerShdw>
                </a:effectLst>
              </a:rPr>
              <a:t>làm</a:t>
            </a:r>
            <a:r>
              <a:rPr lang="en-US" b="1" dirty="0">
                <a:ln w="0"/>
                <a:solidFill>
                  <a:schemeClr val="tx1"/>
                </a:solidFill>
                <a:effectLst>
                  <a:outerShdw blurRad="38100" dist="19050" dir="2700000" algn="tl" rotWithShape="0">
                    <a:schemeClr val="dk1">
                      <a:alpha val="40000"/>
                    </a:schemeClr>
                  </a:outerShdw>
                </a:effectLst>
              </a:rPr>
              <a:t> </a:t>
            </a:r>
            <a:r>
              <a:rPr lang="en-US" b="1" dirty="0" err="1">
                <a:ln w="0"/>
                <a:solidFill>
                  <a:schemeClr val="tx1"/>
                </a:solidFill>
                <a:effectLst>
                  <a:outerShdw blurRad="38100" dist="19050" dir="2700000" algn="tl" rotWithShape="0">
                    <a:schemeClr val="dk1">
                      <a:alpha val="40000"/>
                    </a:schemeClr>
                  </a:outerShdw>
                </a:effectLst>
              </a:rPr>
              <a:t>việc</a:t>
            </a:r>
            <a:endParaRPr lang="en-US" b="1" dirty="0">
              <a:ln w="0"/>
              <a:solidFill>
                <a:schemeClr val="tx1"/>
              </a:solidFill>
              <a:effectLst>
                <a:outerShdw blurRad="38100" dist="19050" dir="2700000" algn="tl" rotWithShape="0">
                  <a:schemeClr val="dk1">
                    <a:alpha val="40000"/>
                  </a:schemeClr>
                </a:outerShdw>
              </a:effectLst>
            </a:endParaRPr>
          </a:p>
        </p:txBody>
      </p:sp>
      <p:cxnSp>
        <p:nvCxnSpPr>
          <p:cNvPr id="12" name="Straight Arrow Connector 11"/>
          <p:cNvCxnSpPr>
            <a:stCxn id="6" idx="3"/>
            <a:endCxn id="10" idx="1"/>
          </p:cNvCxnSpPr>
          <p:nvPr/>
        </p:nvCxnSpPr>
        <p:spPr>
          <a:xfrm>
            <a:off x="3730171" y="5457372"/>
            <a:ext cx="3381829" cy="108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8" idx="1"/>
          </p:cNvCxnSpPr>
          <p:nvPr/>
        </p:nvCxnSpPr>
        <p:spPr>
          <a:xfrm flipV="1">
            <a:off x="3730171" y="2852058"/>
            <a:ext cx="3381829" cy="9942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3"/>
            <a:endCxn id="9" idx="1"/>
          </p:cNvCxnSpPr>
          <p:nvPr/>
        </p:nvCxnSpPr>
        <p:spPr>
          <a:xfrm>
            <a:off x="3730171" y="3846286"/>
            <a:ext cx="3468915" cy="5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7" idx="1"/>
          </p:cNvCxnSpPr>
          <p:nvPr/>
        </p:nvCxnSpPr>
        <p:spPr>
          <a:xfrm flipV="1">
            <a:off x="3730171" y="1941173"/>
            <a:ext cx="3468915" cy="268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8" idx="0"/>
          </p:cNvCxnSpPr>
          <p:nvPr/>
        </p:nvCxnSpPr>
        <p:spPr>
          <a:xfrm flipH="1">
            <a:off x="8752115" y="2191657"/>
            <a:ext cx="43543" cy="377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9" idx="0"/>
          </p:cNvCxnSpPr>
          <p:nvPr/>
        </p:nvCxnSpPr>
        <p:spPr>
          <a:xfrm>
            <a:off x="8752115" y="3135086"/>
            <a:ext cx="123371"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0" idx="0"/>
          </p:cNvCxnSpPr>
          <p:nvPr/>
        </p:nvCxnSpPr>
        <p:spPr>
          <a:xfrm>
            <a:off x="8875486" y="4354286"/>
            <a:ext cx="181429" cy="508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326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14" y="2786742"/>
            <a:ext cx="2438401" cy="803049"/>
          </a:xfrm>
        </p:spPr>
        <p:txBody>
          <a:bodyPr>
            <a:normAutofit/>
          </a:bodyPr>
          <a:lstStyle/>
          <a:p>
            <a:r>
              <a:rPr lang="en-US" b="1" dirty="0" err="1"/>
              <a:t>Chỉ</a:t>
            </a:r>
            <a:r>
              <a:rPr lang="en-US" b="1" dirty="0"/>
              <a:t> </a:t>
            </a:r>
            <a:r>
              <a:rPr lang="en-US" b="1" dirty="0" err="1"/>
              <a:t>định</a:t>
            </a: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2667490852"/>
              </p:ext>
            </p:extLst>
          </p:nvPr>
        </p:nvGraphicFramePr>
        <p:xfrm>
          <a:off x="2554515" y="226181"/>
          <a:ext cx="9332685" cy="5901354"/>
        </p:xfrm>
        <a:graphic>
          <a:graphicData uri="http://schemas.openxmlformats.org/drawingml/2006/table">
            <a:tbl>
              <a:tblPr firstRow="1" bandRow="1">
                <a:tableStyleId>{5C22544A-7EE6-4342-B048-85BDC9FD1C3A}</a:tableStyleId>
              </a:tblPr>
              <a:tblGrid>
                <a:gridCol w="4764184">
                  <a:extLst>
                    <a:ext uri="{9D8B030D-6E8A-4147-A177-3AD203B41FA5}">
                      <a16:colId xmlns:a16="http://schemas.microsoft.com/office/drawing/2014/main" xmlns="" val="20000"/>
                    </a:ext>
                  </a:extLst>
                </a:gridCol>
                <a:gridCol w="4568501">
                  <a:extLst>
                    <a:ext uri="{9D8B030D-6E8A-4147-A177-3AD203B41FA5}">
                      <a16:colId xmlns:a16="http://schemas.microsoft.com/office/drawing/2014/main" xmlns="" val="20001"/>
                    </a:ext>
                  </a:extLst>
                </a:gridCol>
              </a:tblGrid>
              <a:tr h="5235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err="1"/>
                        <a:t>Bảo</a:t>
                      </a:r>
                      <a:r>
                        <a:rPr lang="en-US" sz="2400" dirty="0"/>
                        <a:t> </a:t>
                      </a:r>
                      <a:r>
                        <a:rPr lang="en-US" sz="2400" dirty="0" err="1"/>
                        <a:t>tồn</a:t>
                      </a:r>
                      <a:r>
                        <a:rPr lang="en-US" sz="2400" dirty="0"/>
                        <a:t> </a:t>
                      </a:r>
                    </a:p>
                  </a:txBody>
                  <a:tcPr/>
                </a:tc>
                <a:tc>
                  <a:txBody>
                    <a:bodyPr/>
                    <a:lstStyle/>
                    <a:p>
                      <a:r>
                        <a:rPr lang="en-US" sz="2400" dirty="0" err="1"/>
                        <a:t>Phẫu</a:t>
                      </a:r>
                      <a:r>
                        <a:rPr lang="en-US" sz="2400" baseline="0" dirty="0"/>
                        <a:t> </a:t>
                      </a:r>
                      <a:r>
                        <a:rPr lang="en-US" sz="2400" baseline="0" dirty="0" err="1"/>
                        <a:t>thuật</a:t>
                      </a:r>
                      <a:endParaRPr lang="en-US" sz="2400" dirty="0"/>
                    </a:p>
                  </a:txBody>
                  <a:tcPr/>
                </a:tc>
                <a:extLst>
                  <a:ext uri="{0D108BD9-81ED-4DB2-BD59-A6C34878D82A}">
                    <a16:rowId xmlns:a16="http://schemas.microsoft.com/office/drawing/2014/main" xmlns="" val="10000"/>
                  </a:ext>
                </a:extLst>
              </a:tr>
              <a:tr h="4214136">
                <a:tc>
                  <a:txBody>
                    <a:bodyPr/>
                    <a:lstStyle/>
                    <a:p>
                      <a:pPr marL="342900" indent="-342900">
                        <a:buFont typeface="Arial" panose="020B0604020202020204" pitchFamily="34" charset="0"/>
                        <a:buChar char="•"/>
                      </a:pPr>
                      <a:r>
                        <a:rPr lang="en-US" sz="2400" dirty="0" err="1"/>
                        <a:t>Chiều</a:t>
                      </a:r>
                      <a:r>
                        <a:rPr lang="en-US" sz="2400" baseline="0" dirty="0"/>
                        <a:t> </a:t>
                      </a:r>
                      <a:r>
                        <a:rPr lang="en-US" sz="2400" baseline="0" dirty="0" err="1"/>
                        <a:t>cao</a:t>
                      </a:r>
                      <a:r>
                        <a:rPr lang="en-US" sz="2400" baseline="0" dirty="0"/>
                        <a:t> </a:t>
                      </a:r>
                      <a:r>
                        <a:rPr lang="en-US" sz="2400" baseline="0" dirty="0" err="1"/>
                        <a:t>cột</a:t>
                      </a:r>
                      <a:r>
                        <a:rPr lang="en-US" sz="2400" baseline="0" dirty="0"/>
                        <a:t> </a:t>
                      </a:r>
                      <a:r>
                        <a:rPr lang="en-US" sz="2400" baseline="0" dirty="0" err="1"/>
                        <a:t>trước</a:t>
                      </a:r>
                      <a:r>
                        <a:rPr lang="en-US" sz="2400" baseline="0" dirty="0"/>
                        <a:t> </a:t>
                      </a:r>
                      <a:r>
                        <a:rPr lang="en-US" sz="2400" baseline="0" dirty="0" err="1"/>
                        <a:t>giảm</a:t>
                      </a:r>
                      <a:r>
                        <a:rPr lang="en-US" sz="2400" baseline="0" dirty="0"/>
                        <a:t> &lt;40 %</a:t>
                      </a:r>
                    </a:p>
                    <a:p>
                      <a:pPr marL="342900" indent="-342900">
                        <a:buFont typeface="Arial" panose="020B0604020202020204" pitchFamily="34" charset="0"/>
                        <a:buChar char="•"/>
                      </a:pPr>
                      <a:r>
                        <a:rPr lang="en-US" sz="2400" baseline="0" dirty="0" err="1"/>
                        <a:t>Hẹp</a:t>
                      </a:r>
                      <a:r>
                        <a:rPr lang="en-US" sz="2400" baseline="0" dirty="0"/>
                        <a:t> </a:t>
                      </a:r>
                      <a:r>
                        <a:rPr lang="en-US" sz="2400" baseline="0" dirty="0" err="1"/>
                        <a:t>ống</a:t>
                      </a:r>
                      <a:r>
                        <a:rPr lang="en-US" sz="2400" baseline="0" dirty="0"/>
                        <a:t> </a:t>
                      </a:r>
                      <a:r>
                        <a:rPr lang="en-US" sz="2400" baseline="0" dirty="0" err="1"/>
                        <a:t>sống</a:t>
                      </a:r>
                      <a:r>
                        <a:rPr lang="en-US" sz="2400" baseline="0" dirty="0"/>
                        <a:t> &lt;40%</a:t>
                      </a:r>
                    </a:p>
                    <a:p>
                      <a:pPr marL="342900" indent="-342900">
                        <a:buFont typeface="Arial" panose="020B0604020202020204" pitchFamily="34" charset="0"/>
                        <a:buChar char="•"/>
                      </a:pPr>
                      <a:r>
                        <a:rPr lang="en-US" sz="2400" dirty="0"/>
                        <a:t>Cong</a:t>
                      </a:r>
                      <a:r>
                        <a:rPr lang="en-US" sz="2400" baseline="0" dirty="0"/>
                        <a:t> </a:t>
                      </a:r>
                      <a:r>
                        <a:rPr lang="en-US" sz="2400" baseline="0" dirty="0" err="1"/>
                        <a:t>ra</a:t>
                      </a:r>
                      <a:r>
                        <a:rPr lang="en-US" sz="2400" baseline="0" dirty="0"/>
                        <a:t> </a:t>
                      </a:r>
                      <a:r>
                        <a:rPr lang="en-US" sz="2400" baseline="0" dirty="0" err="1"/>
                        <a:t>trước</a:t>
                      </a:r>
                      <a:r>
                        <a:rPr lang="en-US" sz="2400" baseline="0" dirty="0"/>
                        <a:t> &lt;25 </a:t>
                      </a:r>
                      <a:r>
                        <a:rPr lang="en-US" sz="2400" baseline="0" dirty="0" err="1"/>
                        <a:t>độ</a:t>
                      </a:r>
                      <a:endParaRPr lang="en-US" sz="2400" dirty="0"/>
                    </a:p>
                  </a:txBody>
                  <a:tcPr/>
                </a:tc>
                <a:tc>
                  <a:txBody>
                    <a:bodyPr/>
                    <a:lstStyle/>
                    <a:p>
                      <a:pPr marL="342900" indent="-342900">
                        <a:buFont typeface="Arial" panose="020B0604020202020204" pitchFamily="34" charset="0"/>
                        <a:buChar char="•"/>
                      </a:pPr>
                      <a:r>
                        <a:rPr lang="en-US" sz="2400" dirty="0" err="1"/>
                        <a:t>Chiều</a:t>
                      </a:r>
                      <a:r>
                        <a:rPr lang="en-US" sz="2400" baseline="0" dirty="0"/>
                        <a:t> </a:t>
                      </a:r>
                      <a:r>
                        <a:rPr lang="en-US" sz="2400" baseline="0" dirty="0" err="1"/>
                        <a:t>cao</a:t>
                      </a:r>
                      <a:r>
                        <a:rPr lang="en-US" sz="2400" baseline="0" dirty="0"/>
                        <a:t> </a:t>
                      </a:r>
                      <a:r>
                        <a:rPr lang="en-US" sz="2400" baseline="0" dirty="0" err="1"/>
                        <a:t>cột</a:t>
                      </a:r>
                      <a:r>
                        <a:rPr lang="en-US" sz="2400" baseline="0" dirty="0"/>
                        <a:t> </a:t>
                      </a:r>
                      <a:r>
                        <a:rPr lang="en-US" sz="2400" baseline="0" dirty="0" err="1"/>
                        <a:t>trước</a:t>
                      </a:r>
                      <a:r>
                        <a:rPr lang="en-US" sz="2400" baseline="0" dirty="0"/>
                        <a:t> </a:t>
                      </a:r>
                      <a:r>
                        <a:rPr lang="en-US" sz="2400" baseline="0" dirty="0" err="1"/>
                        <a:t>giảm</a:t>
                      </a:r>
                      <a:r>
                        <a:rPr lang="en-US" sz="2400" baseline="0" dirty="0"/>
                        <a:t> &gt;40 %</a:t>
                      </a:r>
                    </a:p>
                    <a:p>
                      <a:pPr marL="342900" indent="-342900">
                        <a:buFont typeface="Arial" panose="020B0604020202020204" pitchFamily="34" charset="0"/>
                        <a:buChar char="•"/>
                      </a:pPr>
                      <a:r>
                        <a:rPr lang="en-US" sz="2400" baseline="0" dirty="0" err="1"/>
                        <a:t>Hẹp</a:t>
                      </a:r>
                      <a:r>
                        <a:rPr lang="en-US" sz="2400" baseline="0" dirty="0"/>
                        <a:t> </a:t>
                      </a:r>
                      <a:r>
                        <a:rPr lang="en-US" sz="2400" baseline="0" dirty="0" err="1"/>
                        <a:t>ống</a:t>
                      </a:r>
                      <a:r>
                        <a:rPr lang="en-US" sz="2400" baseline="0" dirty="0"/>
                        <a:t> </a:t>
                      </a:r>
                      <a:r>
                        <a:rPr lang="en-US" sz="2400" baseline="0" dirty="0" err="1"/>
                        <a:t>sống</a:t>
                      </a:r>
                      <a:r>
                        <a:rPr lang="en-US" sz="2400" baseline="0" dirty="0"/>
                        <a:t> &gt;40%</a:t>
                      </a:r>
                    </a:p>
                    <a:p>
                      <a:pPr marL="342900" indent="-342900">
                        <a:buFont typeface="Arial" panose="020B0604020202020204" pitchFamily="34" charset="0"/>
                        <a:buChar char="•"/>
                      </a:pPr>
                      <a:r>
                        <a:rPr lang="en-US" sz="2400" dirty="0"/>
                        <a:t>Cong</a:t>
                      </a:r>
                      <a:r>
                        <a:rPr lang="en-US" sz="2400" baseline="0" dirty="0"/>
                        <a:t> </a:t>
                      </a:r>
                      <a:r>
                        <a:rPr lang="en-US" sz="2400" baseline="0" dirty="0" err="1"/>
                        <a:t>ra</a:t>
                      </a:r>
                      <a:r>
                        <a:rPr lang="en-US" sz="2400" baseline="0" dirty="0"/>
                        <a:t> </a:t>
                      </a:r>
                      <a:r>
                        <a:rPr lang="en-US" sz="2400" baseline="0" dirty="0" err="1"/>
                        <a:t>trước</a:t>
                      </a:r>
                      <a:r>
                        <a:rPr lang="en-US" sz="2400" baseline="0" dirty="0"/>
                        <a:t> &gt;25 </a:t>
                      </a:r>
                      <a:r>
                        <a:rPr lang="en-US" sz="2400" baseline="0" dirty="0" err="1"/>
                        <a:t>độ</a:t>
                      </a:r>
                      <a:endParaRPr lang="en-US" sz="2400" dirty="0"/>
                    </a:p>
                    <a:p>
                      <a:pPr marL="342900" indent="-342900">
                        <a:buFont typeface="Arial" panose="020B0604020202020204" pitchFamily="34" charset="0"/>
                        <a:buChar char="•"/>
                      </a:pPr>
                      <a:r>
                        <a:rPr lang="en-US" sz="2400" baseline="0" dirty="0" err="1"/>
                        <a:t>Suy</a:t>
                      </a:r>
                      <a:r>
                        <a:rPr lang="en-US" sz="2400" baseline="0" dirty="0"/>
                        <a:t> </a:t>
                      </a:r>
                      <a:r>
                        <a:rPr lang="en-US" sz="2400" baseline="0" dirty="0" err="1"/>
                        <a:t>giảm</a:t>
                      </a:r>
                      <a:r>
                        <a:rPr lang="en-US" sz="2400" baseline="0" dirty="0"/>
                        <a:t> </a:t>
                      </a:r>
                      <a:r>
                        <a:rPr lang="en-US" sz="2400" baseline="0" dirty="0" err="1"/>
                        <a:t>chức</a:t>
                      </a:r>
                      <a:r>
                        <a:rPr lang="en-US" sz="2400" baseline="0" dirty="0"/>
                        <a:t> </a:t>
                      </a:r>
                      <a:r>
                        <a:rPr lang="en-US" sz="2400" baseline="0" dirty="0" err="1"/>
                        <a:t>năng</a:t>
                      </a:r>
                      <a:r>
                        <a:rPr lang="en-US" sz="2400" baseline="0" dirty="0"/>
                        <a:t> </a:t>
                      </a:r>
                      <a:r>
                        <a:rPr lang="en-US" sz="2400" baseline="0" dirty="0" err="1"/>
                        <a:t>thần</a:t>
                      </a:r>
                      <a:r>
                        <a:rPr lang="en-US" sz="2400" baseline="0" dirty="0"/>
                        <a:t> </a:t>
                      </a:r>
                      <a:r>
                        <a:rPr lang="en-US" sz="2400" baseline="0" dirty="0" err="1"/>
                        <a:t>kinh</a:t>
                      </a:r>
                      <a:r>
                        <a:rPr lang="en-US" sz="2400" baseline="0" dirty="0"/>
                        <a:t> </a:t>
                      </a:r>
                      <a:r>
                        <a:rPr lang="en-US" sz="2400" baseline="0" dirty="0" err="1"/>
                        <a:t>không</a:t>
                      </a:r>
                      <a:r>
                        <a:rPr lang="en-US" sz="2400" baseline="0" dirty="0"/>
                        <a:t> </a:t>
                      </a:r>
                      <a:r>
                        <a:rPr lang="en-US" sz="2400" baseline="0" dirty="0" err="1"/>
                        <a:t>hoàn</a:t>
                      </a:r>
                      <a:r>
                        <a:rPr lang="en-US" sz="2400" baseline="0" dirty="0"/>
                        <a:t> </a:t>
                      </a:r>
                      <a:r>
                        <a:rPr lang="en-US" sz="2400" baseline="0" dirty="0" err="1"/>
                        <a:t>toàn</a:t>
                      </a:r>
                      <a:endParaRPr lang="en-US" sz="2400" baseline="0" dirty="0"/>
                    </a:p>
                    <a:p>
                      <a:pPr marL="342900" indent="-342900">
                        <a:buFont typeface="Arial" panose="020B0604020202020204" pitchFamily="34" charset="0"/>
                        <a:buChar char="•"/>
                      </a:pPr>
                      <a:r>
                        <a:rPr lang="en-US" sz="2400" baseline="0" dirty="0" err="1"/>
                        <a:t>Suy</a:t>
                      </a:r>
                      <a:r>
                        <a:rPr lang="en-US" sz="2400" baseline="0" dirty="0"/>
                        <a:t> </a:t>
                      </a:r>
                      <a:r>
                        <a:rPr lang="en-US" sz="2400" baseline="0" dirty="0" err="1"/>
                        <a:t>giảm</a:t>
                      </a:r>
                      <a:r>
                        <a:rPr lang="en-US" sz="2400" baseline="0" dirty="0"/>
                        <a:t> </a:t>
                      </a:r>
                      <a:r>
                        <a:rPr lang="en-US" sz="2400" baseline="0" dirty="0" err="1"/>
                        <a:t>chức</a:t>
                      </a:r>
                      <a:r>
                        <a:rPr lang="en-US" sz="2400" baseline="0" dirty="0"/>
                        <a:t> </a:t>
                      </a:r>
                      <a:r>
                        <a:rPr lang="en-US" sz="2400" baseline="0" dirty="0" err="1"/>
                        <a:t>năng</a:t>
                      </a:r>
                      <a:r>
                        <a:rPr lang="en-US" sz="2400" baseline="0" dirty="0"/>
                        <a:t> </a:t>
                      </a:r>
                      <a:r>
                        <a:rPr lang="en-US" sz="2400" baseline="0" dirty="0" err="1"/>
                        <a:t>thần</a:t>
                      </a:r>
                      <a:r>
                        <a:rPr lang="en-US" sz="2400" baseline="0" dirty="0"/>
                        <a:t> </a:t>
                      </a:r>
                      <a:r>
                        <a:rPr lang="en-US" sz="2400" baseline="0" dirty="0" err="1"/>
                        <a:t>kinh</a:t>
                      </a:r>
                      <a:r>
                        <a:rPr lang="en-US" sz="2400" baseline="0" dirty="0"/>
                        <a:t> </a:t>
                      </a:r>
                      <a:r>
                        <a:rPr lang="en-US" sz="2400" baseline="0" dirty="0" err="1"/>
                        <a:t>tiến</a:t>
                      </a:r>
                      <a:r>
                        <a:rPr lang="en-US" sz="2400" baseline="0" dirty="0"/>
                        <a:t> </a:t>
                      </a:r>
                      <a:r>
                        <a:rPr lang="en-US" sz="2400" baseline="0" dirty="0" err="1"/>
                        <a:t>triển</a:t>
                      </a:r>
                      <a:endParaRPr lang="en-US" sz="2400" baseline="0" dirty="0"/>
                    </a:p>
                    <a:p>
                      <a:pPr marL="342900" indent="-342900">
                        <a:buFont typeface="Arial" panose="020B0604020202020204" pitchFamily="34" charset="0"/>
                        <a:buChar char="•"/>
                      </a:pPr>
                      <a:r>
                        <a:rPr lang="en-US" sz="2400" baseline="0" dirty="0" err="1"/>
                        <a:t>Những</a:t>
                      </a:r>
                      <a:r>
                        <a:rPr lang="en-US" sz="2400" baseline="0" dirty="0"/>
                        <a:t> </a:t>
                      </a:r>
                      <a:r>
                        <a:rPr lang="en-US" sz="2400" baseline="0" dirty="0" err="1"/>
                        <a:t>tổn</a:t>
                      </a:r>
                      <a:r>
                        <a:rPr lang="en-US" sz="2400" baseline="0" dirty="0"/>
                        <a:t> </a:t>
                      </a:r>
                      <a:r>
                        <a:rPr lang="en-US" sz="2400" baseline="0" dirty="0" err="1"/>
                        <a:t>thương</a:t>
                      </a:r>
                      <a:r>
                        <a:rPr lang="en-US" sz="2400" baseline="0" dirty="0"/>
                        <a:t> </a:t>
                      </a:r>
                      <a:r>
                        <a:rPr lang="en-US" sz="2400" baseline="0" dirty="0" err="1"/>
                        <a:t>đi</a:t>
                      </a:r>
                      <a:r>
                        <a:rPr lang="en-US" sz="2400" baseline="0" dirty="0"/>
                        <a:t> </a:t>
                      </a:r>
                      <a:r>
                        <a:rPr lang="en-US" sz="2400" baseline="0" dirty="0" err="1"/>
                        <a:t>kèm</a:t>
                      </a:r>
                      <a:r>
                        <a:rPr lang="en-US" sz="2400" baseline="0" dirty="0"/>
                        <a:t> </a:t>
                      </a:r>
                      <a:r>
                        <a:rPr lang="en-US" sz="2400" baseline="0" dirty="0" err="1"/>
                        <a:t>bắt</a:t>
                      </a:r>
                      <a:r>
                        <a:rPr lang="en-US" sz="2400" baseline="0" dirty="0"/>
                        <a:t> </a:t>
                      </a:r>
                      <a:r>
                        <a:rPr lang="en-US" sz="2400" baseline="0" dirty="0" err="1"/>
                        <a:t>buộc</a:t>
                      </a:r>
                      <a:r>
                        <a:rPr lang="en-US" sz="2400" baseline="0" dirty="0"/>
                        <a:t> </a:t>
                      </a:r>
                      <a:r>
                        <a:rPr lang="en-US" sz="2400" baseline="0" dirty="0" err="1"/>
                        <a:t>phải</a:t>
                      </a:r>
                      <a:r>
                        <a:rPr lang="en-US" sz="2400" baseline="0" dirty="0"/>
                        <a:t> </a:t>
                      </a:r>
                      <a:r>
                        <a:rPr lang="en-US" sz="2400" baseline="0" dirty="0" err="1"/>
                        <a:t>cố</a:t>
                      </a:r>
                      <a:r>
                        <a:rPr lang="en-US" sz="2400" baseline="0" dirty="0"/>
                        <a:t> </a:t>
                      </a:r>
                      <a:r>
                        <a:rPr lang="en-US" sz="2400" baseline="0" dirty="0" err="1"/>
                        <a:t>định</a:t>
                      </a:r>
                      <a:r>
                        <a:rPr lang="en-US" sz="2400" baseline="0" dirty="0"/>
                        <a:t> </a:t>
                      </a:r>
                      <a:r>
                        <a:rPr lang="en-US" sz="2400" baseline="0" dirty="0" err="1"/>
                        <a:t>cột</a:t>
                      </a:r>
                      <a:r>
                        <a:rPr lang="en-US" sz="2400" baseline="0" dirty="0"/>
                        <a:t> </a:t>
                      </a:r>
                      <a:r>
                        <a:rPr lang="en-US" sz="2400" baseline="0" dirty="0" err="1"/>
                        <a:t>sống</a:t>
                      </a:r>
                      <a:endParaRPr lang="en-US" sz="2400" dirty="0"/>
                    </a:p>
                  </a:txBody>
                  <a:tcPr/>
                </a:tc>
                <a:extLst>
                  <a:ext uri="{0D108BD9-81ED-4DB2-BD59-A6C34878D82A}">
                    <a16:rowId xmlns:a16="http://schemas.microsoft.com/office/drawing/2014/main" xmlns="" val="10001"/>
                  </a:ext>
                </a:extLst>
              </a:tr>
              <a:tr h="523569">
                <a:tc>
                  <a:txBody>
                    <a:bodyPr/>
                    <a:lstStyle/>
                    <a:p>
                      <a:r>
                        <a:rPr lang="en-US" sz="2400" dirty="0"/>
                        <a:t>TLICS &lt;4</a:t>
                      </a:r>
                    </a:p>
                  </a:txBody>
                  <a:tcPr/>
                </a:tc>
                <a:tc>
                  <a:txBody>
                    <a:bodyPr/>
                    <a:lstStyle/>
                    <a:p>
                      <a:r>
                        <a:rPr lang="en-US" sz="2400" dirty="0"/>
                        <a:t>TLICS &gt;4</a:t>
                      </a:r>
                    </a:p>
                  </a:txBody>
                  <a:tcPr/>
                </a:tc>
                <a:extLst>
                  <a:ext uri="{0D108BD9-81ED-4DB2-BD59-A6C34878D82A}">
                    <a16:rowId xmlns:a16="http://schemas.microsoft.com/office/drawing/2014/main" xmlns="" val="10002"/>
                  </a:ext>
                </a:extLst>
              </a:tr>
              <a:tr h="424673">
                <a:tc>
                  <a:txBody>
                    <a:bodyPr/>
                    <a:lstStyle/>
                    <a:p>
                      <a:r>
                        <a:rPr lang="en-US" dirty="0" err="1"/>
                        <a:t>Gãy</a:t>
                      </a:r>
                      <a:r>
                        <a:rPr lang="en-US" baseline="0" dirty="0"/>
                        <a:t> </a:t>
                      </a:r>
                      <a:r>
                        <a:rPr lang="en-US" baseline="0" dirty="0" err="1"/>
                        <a:t>nén</a:t>
                      </a:r>
                      <a:r>
                        <a:rPr lang="en-US" baseline="0" dirty="0"/>
                        <a:t> </a:t>
                      </a:r>
                      <a:r>
                        <a:rPr lang="en-US" baseline="0" dirty="0" err="1"/>
                        <a:t>vững</a:t>
                      </a:r>
                      <a:r>
                        <a:rPr lang="en-US" baseline="0" dirty="0"/>
                        <a:t>, </a:t>
                      </a:r>
                      <a:r>
                        <a:rPr lang="en-US" baseline="0" dirty="0" err="1"/>
                        <a:t>gãy</a:t>
                      </a:r>
                      <a:r>
                        <a:rPr lang="en-US" baseline="0" dirty="0"/>
                        <a:t> </a:t>
                      </a:r>
                      <a:r>
                        <a:rPr lang="en-US" baseline="0" dirty="0" err="1"/>
                        <a:t>vỡ</a:t>
                      </a:r>
                      <a:r>
                        <a:rPr lang="en-US" baseline="0" dirty="0"/>
                        <a:t> </a:t>
                      </a:r>
                      <a:r>
                        <a:rPr lang="en-US" baseline="0" dirty="0" err="1"/>
                        <a:t>vững</a:t>
                      </a:r>
                      <a:r>
                        <a:rPr lang="en-US" baseline="0" dirty="0"/>
                        <a:t> </a:t>
                      </a:r>
                      <a:r>
                        <a:rPr lang="en-US" baseline="0" dirty="0" err="1"/>
                        <a:t>không</a:t>
                      </a:r>
                      <a:r>
                        <a:rPr lang="en-US" baseline="0" dirty="0"/>
                        <a:t> </a:t>
                      </a:r>
                      <a:r>
                        <a:rPr lang="en-US" baseline="0" dirty="0" err="1"/>
                        <a:t>kèm</a:t>
                      </a:r>
                      <a:r>
                        <a:rPr lang="en-US" baseline="0" dirty="0"/>
                        <a:t> </a:t>
                      </a:r>
                      <a:r>
                        <a:rPr lang="en-US" baseline="0" dirty="0" err="1"/>
                        <a:t>theo</a:t>
                      </a:r>
                      <a:r>
                        <a:rPr lang="en-US" baseline="0" dirty="0"/>
                        <a:t> </a:t>
                      </a:r>
                      <a:r>
                        <a:rPr lang="en-US" baseline="0" dirty="0" err="1"/>
                        <a:t>biến</a:t>
                      </a:r>
                      <a:r>
                        <a:rPr lang="en-US" baseline="0" dirty="0"/>
                        <a:t> </a:t>
                      </a:r>
                      <a:r>
                        <a:rPr lang="en-US" baseline="0" dirty="0" err="1"/>
                        <a:t>chứng</a:t>
                      </a:r>
                      <a:r>
                        <a:rPr lang="en-US" baseline="0" dirty="0"/>
                        <a:t> </a:t>
                      </a:r>
                      <a:r>
                        <a:rPr lang="en-US" baseline="0" dirty="0" err="1"/>
                        <a:t>thần</a:t>
                      </a:r>
                      <a:r>
                        <a:rPr lang="en-US" baseline="0" dirty="0"/>
                        <a:t> </a:t>
                      </a:r>
                      <a:r>
                        <a:rPr lang="en-US" baseline="0" dirty="0" err="1"/>
                        <a:t>kinh</a:t>
                      </a:r>
                      <a:endParaRPr lang="en-US" dirty="0"/>
                    </a:p>
                  </a:txBody>
                  <a:tcPr/>
                </a:tc>
                <a:tc>
                  <a:txBody>
                    <a:bodyPr/>
                    <a:lstStyle/>
                    <a:p>
                      <a:r>
                        <a:rPr lang="en-US" dirty="0" err="1"/>
                        <a:t>Tổn</a:t>
                      </a:r>
                      <a:r>
                        <a:rPr lang="en-US" dirty="0"/>
                        <a:t> </a:t>
                      </a:r>
                      <a:r>
                        <a:rPr lang="en-US" dirty="0" err="1"/>
                        <a:t>thương</a:t>
                      </a:r>
                      <a:r>
                        <a:rPr lang="en-US" dirty="0"/>
                        <a:t> </a:t>
                      </a:r>
                      <a:r>
                        <a:rPr lang="en-US" dirty="0" err="1"/>
                        <a:t>cột</a:t>
                      </a:r>
                      <a:r>
                        <a:rPr lang="en-US" dirty="0"/>
                        <a:t> </a:t>
                      </a:r>
                      <a:r>
                        <a:rPr lang="en-US" dirty="0" err="1"/>
                        <a:t>sống</a:t>
                      </a:r>
                      <a:r>
                        <a:rPr lang="en-US" dirty="0"/>
                        <a:t> </a:t>
                      </a:r>
                      <a:r>
                        <a:rPr lang="en-US" dirty="0" err="1"/>
                        <a:t>không</a:t>
                      </a:r>
                      <a:r>
                        <a:rPr lang="en-US" dirty="0"/>
                        <a:t> </a:t>
                      </a:r>
                      <a:r>
                        <a:rPr lang="en-US" dirty="0" err="1"/>
                        <a:t>vững</a:t>
                      </a:r>
                      <a:r>
                        <a:rPr lang="en-US" dirty="0"/>
                        <a:t> </a:t>
                      </a:r>
                      <a:r>
                        <a:rPr lang="en-US" dirty="0" err="1"/>
                        <a:t>như</a:t>
                      </a:r>
                      <a:r>
                        <a:rPr lang="en-US" dirty="0"/>
                        <a:t> </a:t>
                      </a:r>
                      <a:r>
                        <a:rPr lang="en-US" dirty="0" err="1"/>
                        <a:t>gãy</a:t>
                      </a:r>
                      <a:r>
                        <a:rPr lang="en-US" dirty="0"/>
                        <a:t> </a:t>
                      </a:r>
                      <a:r>
                        <a:rPr lang="en-US" dirty="0" err="1"/>
                        <a:t>kiểu</a:t>
                      </a:r>
                      <a:r>
                        <a:rPr lang="en-US" dirty="0"/>
                        <a:t> </a:t>
                      </a:r>
                      <a:r>
                        <a:rPr lang="en-US" dirty="0" err="1"/>
                        <a:t>dây</a:t>
                      </a:r>
                      <a:r>
                        <a:rPr lang="en-US" dirty="0"/>
                        <a:t> </a:t>
                      </a:r>
                      <a:r>
                        <a:rPr lang="en-US" dirty="0" err="1"/>
                        <a:t>đai</a:t>
                      </a:r>
                      <a:r>
                        <a:rPr lang="en-US" dirty="0"/>
                        <a:t>, </a:t>
                      </a:r>
                      <a:r>
                        <a:rPr lang="en-US" dirty="0" err="1"/>
                        <a:t>gãy</a:t>
                      </a:r>
                      <a:r>
                        <a:rPr lang="en-US" dirty="0"/>
                        <a:t> </a:t>
                      </a:r>
                      <a:r>
                        <a:rPr lang="en-US" dirty="0" err="1"/>
                        <a:t>vỡ</a:t>
                      </a:r>
                      <a:r>
                        <a:rPr lang="en-US" dirty="0"/>
                        <a:t> </a:t>
                      </a:r>
                      <a:r>
                        <a:rPr lang="en-US" dirty="0" err="1"/>
                        <a:t>không</a:t>
                      </a:r>
                      <a:r>
                        <a:rPr lang="en-US" dirty="0"/>
                        <a:t> </a:t>
                      </a:r>
                      <a:r>
                        <a:rPr lang="en-US" dirty="0" err="1"/>
                        <a:t>vững</a:t>
                      </a:r>
                      <a:r>
                        <a:rPr lang="en-US" dirty="0"/>
                        <a:t>, </a:t>
                      </a:r>
                      <a:r>
                        <a:rPr lang="en-US" dirty="0" err="1"/>
                        <a:t>gãy</a:t>
                      </a:r>
                      <a:r>
                        <a:rPr lang="en-US" dirty="0"/>
                        <a:t> </a:t>
                      </a:r>
                      <a:r>
                        <a:rPr lang="en-US" dirty="0" err="1"/>
                        <a:t>trượt</a:t>
                      </a:r>
                      <a:r>
                        <a:rPr lang="en-US" dirty="0"/>
                        <a:t>/ di </a:t>
                      </a:r>
                      <a:r>
                        <a:rPr lang="en-US" dirty="0" err="1"/>
                        <a:t>lệch</a:t>
                      </a:r>
                      <a:r>
                        <a:rPr lang="en-US" dirty="0"/>
                        <a:t>.</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619085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TL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095" y="365125"/>
            <a:ext cx="8805545" cy="637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08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815"/>
            <a:ext cx="10515600" cy="1325563"/>
          </a:xfrm>
        </p:spPr>
        <p:txBody>
          <a:bodyPr/>
          <a:lstStyle/>
          <a:p>
            <a:r>
              <a:rPr lang="en-US" b="1" dirty="0" err="1"/>
              <a:t>Bảo</a:t>
            </a:r>
            <a:r>
              <a:rPr lang="en-US" b="1" dirty="0"/>
              <a:t> </a:t>
            </a:r>
            <a:r>
              <a:rPr lang="en-US" b="1" dirty="0" err="1"/>
              <a:t>tồn</a:t>
            </a:r>
            <a:endParaRPr lang="en-US" b="1" dirty="0"/>
          </a:p>
        </p:txBody>
      </p:sp>
      <p:sp>
        <p:nvSpPr>
          <p:cNvPr id="3" name="Content Placeholder 2"/>
          <p:cNvSpPr>
            <a:spLocks noGrp="1"/>
          </p:cNvSpPr>
          <p:nvPr>
            <p:ph idx="1"/>
          </p:nvPr>
        </p:nvSpPr>
        <p:spPr>
          <a:xfrm>
            <a:off x="301170" y="1349829"/>
            <a:ext cx="11615059" cy="3773714"/>
          </a:xfrm>
        </p:spPr>
        <p:txBody>
          <a:bodyPr>
            <a:normAutofit/>
          </a:bodyPr>
          <a:lstStyle/>
          <a:p>
            <a:r>
              <a:rPr lang="en-US" dirty="0" err="1"/>
              <a:t>Nghỉ</a:t>
            </a:r>
            <a:r>
              <a:rPr lang="en-US" dirty="0"/>
              <a:t> </a:t>
            </a:r>
            <a:r>
              <a:rPr lang="en-US" dirty="0" err="1"/>
              <a:t>ngơi</a:t>
            </a:r>
            <a:r>
              <a:rPr lang="en-US" dirty="0"/>
              <a:t> </a:t>
            </a:r>
            <a:r>
              <a:rPr lang="en-US" dirty="0" err="1"/>
              <a:t>hoàn</a:t>
            </a:r>
            <a:r>
              <a:rPr lang="en-US" dirty="0"/>
              <a:t> </a:t>
            </a:r>
            <a:r>
              <a:rPr lang="en-US" dirty="0" err="1"/>
              <a:t>toàn</a:t>
            </a:r>
            <a:r>
              <a:rPr lang="en-US" dirty="0"/>
              <a:t> </a:t>
            </a:r>
            <a:r>
              <a:rPr lang="en-US" dirty="0" err="1"/>
              <a:t>tại</a:t>
            </a:r>
            <a:r>
              <a:rPr lang="en-US" dirty="0"/>
              <a:t> </a:t>
            </a:r>
            <a:r>
              <a:rPr lang="en-US" dirty="0" err="1"/>
              <a:t>giường</a:t>
            </a:r>
            <a:r>
              <a:rPr lang="en-US" dirty="0"/>
              <a:t> 3-4w</a:t>
            </a:r>
          </a:p>
          <a:p>
            <a:r>
              <a:rPr lang="en-US" dirty="0" err="1"/>
              <a:t>Tránh</a:t>
            </a:r>
            <a:r>
              <a:rPr lang="en-US" dirty="0"/>
              <a:t> </a:t>
            </a:r>
            <a:r>
              <a:rPr lang="en-US" dirty="0" err="1"/>
              <a:t>gập</a:t>
            </a:r>
            <a:r>
              <a:rPr lang="en-US" dirty="0"/>
              <a:t>, </a:t>
            </a:r>
            <a:r>
              <a:rPr lang="en-US" dirty="0" err="1"/>
              <a:t>ngồi</a:t>
            </a:r>
            <a:r>
              <a:rPr lang="en-US" dirty="0"/>
              <a:t> </a:t>
            </a:r>
            <a:r>
              <a:rPr lang="en-US" dirty="0" err="1"/>
              <a:t>bật</a:t>
            </a:r>
            <a:r>
              <a:rPr lang="en-US" dirty="0"/>
              <a:t> </a:t>
            </a:r>
            <a:r>
              <a:rPr lang="en-US" dirty="0" err="1"/>
              <a:t>dậy</a:t>
            </a:r>
            <a:r>
              <a:rPr lang="en-US" dirty="0"/>
              <a:t>, </a:t>
            </a:r>
            <a:r>
              <a:rPr lang="en-US" dirty="0" err="1"/>
              <a:t>xoay</a:t>
            </a:r>
            <a:r>
              <a:rPr lang="en-US" dirty="0"/>
              <a:t> </a:t>
            </a:r>
            <a:r>
              <a:rPr lang="en-US" dirty="0" err="1"/>
              <a:t>cột</a:t>
            </a:r>
            <a:r>
              <a:rPr lang="en-US" dirty="0"/>
              <a:t> </a:t>
            </a:r>
            <a:r>
              <a:rPr lang="en-US" dirty="0" err="1"/>
              <a:t>sống</a:t>
            </a:r>
            <a:endParaRPr lang="en-US" dirty="0"/>
          </a:p>
          <a:p>
            <a:r>
              <a:rPr lang="en-US" dirty="0" err="1"/>
              <a:t>Tránh</a:t>
            </a:r>
            <a:r>
              <a:rPr lang="en-US" dirty="0"/>
              <a:t> </a:t>
            </a:r>
            <a:r>
              <a:rPr lang="en-US" dirty="0" err="1"/>
              <a:t>mang</a:t>
            </a:r>
            <a:r>
              <a:rPr lang="en-US" dirty="0"/>
              <a:t> </a:t>
            </a:r>
            <a:r>
              <a:rPr lang="en-US" dirty="0" err="1"/>
              <a:t>vật</a:t>
            </a:r>
            <a:r>
              <a:rPr lang="en-US" dirty="0"/>
              <a:t> </a:t>
            </a:r>
            <a:r>
              <a:rPr lang="en-US" dirty="0" err="1"/>
              <a:t>nặng</a:t>
            </a:r>
            <a:endParaRPr lang="en-US" dirty="0"/>
          </a:p>
          <a:p>
            <a:r>
              <a:rPr lang="en-US" dirty="0" err="1"/>
              <a:t>Khuyến</a:t>
            </a:r>
            <a:r>
              <a:rPr lang="en-US" dirty="0"/>
              <a:t> </a:t>
            </a:r>
            <a:r>
              <a:rPr lang="en-US" dirty="0" err="1"/>
              <a:t>khích</a:t>
            </a:r>
            <a:r>
              <a:rPr lang="en-US" dirty="0"/>
              <a:t> </a:t>
            </a:r>
            <a:r>
              <a:rPr lang="en-US" dirty="0" err="1"/>
              <a:t>xoay</a:t>
            </a:r>
            <a:r>
              <a:rPr lang="en-US" dirty="0"/>
              <a:t> </a:t>
            </a:r>
            <a:r>
              <a:rPr lang="en-US" dirty="0" err="1"/>
              <a:t>trở</a:t>
            </a:r>
            <a:r>
              <a:rPr lang="en-US" dirty="0"/>
              <a:t> </a:t>
            </a:r>
            <a:r>
              <a:rPr lang="en-US" dirty="0" err="1"/>
              <a:t>tại</a:t>
            </a:r>
            <a:r>
              <a:rPr lang="en-US" dirty="0"/>
              <a:t> </a:t>
            </a:r>
            <a:r>
              <a:rPr lang="en-US" dirty="0" err="1"/>
              <a:t>giường</a:t>
            </a:r>
            <a:endParaRPr lang="en-US" dirty="0"/>
          </a:p>
          <a:p>
            <a:r>
              <a:rPr lang="en-US" dirty="0" err="1"/>
              <a:t>Mang</a:t>
            </a:r>
            <a:r>
              <a:rPr lang="en-US" dirty="0"/>
              <a:t> </a:t>
            </a:r>
            <a:r>
              <a:rPr lang="en-US" dirty="0" err="1"/>
              <a:t>đai</a:t>
            </a:r>
            <a:r>
              <a:rPr lang="en-US" dirty="0"/>
              <a:t> 6-8w </a:t>
            </a:r>
            <a:r>
              <a:rPr lang="en-US" dirty="0" err="1"/>
              <a:t>mỗi</a:t>
            </a:r>
            <a:r>
              <a:rPr lang="en-US" dirty="0"/>
              <a:t> </a:t>
            </a:r>
            <a:r>
              <a:rPr lang="en-US" dirty="0" err="1"/>
              <a:t>khi</a:t>
            </a:r>
            <a:r>
              <a:rPr lang="en-US" dirty="0"/>
              <a:t> </a:t>
            </a:r>
            <a:r>
              <a:rPr lang="en-US" dirty="0" err="1"/>
              <a:t>ngồi</a:t>
            </a:r>
            <a:r>
              <a:rPr lang="en-US" dirty="0"/>
              <a:t> </a:t>
            </a:r>
            <a:r>
              <a:rPr lang="en-US" dirty="0" err="1"/>
              <a:t>dậy</a:t>
            </a:r>
            <a:r>
              <a:rPr lang="en-US" dirty="0"/>
              <a:t> </a:t>
            </a:r>
            <a:r>
              <a:rPr lang="en-US" dirty="0" err="1"/>
              <a:t>và</a:t>
            </a:r>
            <a:r>
              <a:rPr lang="en-US" dirty="0"/>
              <a:t> di </a:t>
            </a:r>
            <a:r>
              <a:rPr lang="en-US" dirty="0" err="1"/>
              <a:t>chuyển</a:t>
            </a:r>
            <a:endParaRPr lang="en-US" dirty="0"/>
          </a:p>
          <a:p>
            <a:pPr marL="0" indent="0">
              <a:buNone/>
            </a:pPr>
            <a:r>
              <a:rPr lang="en-US" b="1" dirty="0" err="1"/>
              <a:t>Trong</a:t>
            </a:r>
            <a:r>
              <a:rPr lang="en-US" b="1" dirty="0"/>
              <a:t> </a:t>
            </a:r>
            <a:r>
              <a:rPr lang="en-US" b="1" dirty="0" err="1"/>
              <a:t>khi</a:t>
            </a:r>
            <a:r>
              <a:rPr lang="en-US" b="1" dirty="0"/>
              <a:t> </a:t>
            </a:r>
            <a:r>
              <a:rPr lang="en-US" b="1" dirty="0" err="1"/>
              <a:t>đó</a:t>
            </a:r>
            <a:r>
              <a:rPr lang="en-US" b="1" dirty="0"/>
              <a:t>, </a:t>
            </a:r>
            <a:r>
              <a:rPr lang="en-US" b="1" dirty="0" err="1"/>
              <a:t>Nghiên</a:t>
            </a:r>
            <a:r>
              <a:rPr lang="en-US" b="1" dirty="0"/>
              <a:t> </a:t>
            </a:r>
            <a:r>
              <a:rPr lang="en-US" b="1" dirty="0" err="1"/>
              <a:t>cứu</a:t>
            </a:r>
            <a:r>
              <a:rPr lang="en-US" b="1" dirty="0"/>
              <a:t> </a:t>
            </a:r>
            <a:r>
              <a:rPr lang="en-US" b="1" dirty="0" err="1"/>
              <a:t>của</a:t>
            </a:r>
            <a:r>
              <a:rPr lang="en-US" b="1" dirty="0"/>
              <a:t> </a:t>
            </a:r>
            <a:r>
              <a:rPr lang="en-US" b="1" dirty="0" err="1"/>
              <a:t>Giele</a:t>
            </a:r>
            <a:r>
              <a:rPr lang="en-US" b="1" dirty="0"/>
              <a:t> </a:t>
            </a:r>
            <a:r>
              <a:rPr lang="en-US" b="1" i="1" dirty="0"/>
              <a:t>et al </a:t>
            </a:r>
            <a:r>
              <a:rPr lang="en-US" b="1" dirty="0"/>
              <a:t>(2009): </a:t>
            </a:r>
            <a:r>
              <a:rPr lang="en-US" b="1" dirty="0" err="1"/>
              <a:t>mang</a:t>
            </a:r>
            <a:r>
              <a:rPr lang="en-US" b="1" dirty="0"/>
              <a:t> </a:t>
            </a:r>
            <a:r>
              <a:rPr lang="en-US" b="1" dirty="0" err="1"/>
              <a:t>đai</a:t>
            </a:r>
            <a:r>
              <a:rPr lang="en-US" b="1" dirty="0"/>
              <a:t> ở </a:t>
            </a:r>
            <a:r>
              <a:rPr lang="en-US" b="1" dirty="0" err="1"/>
              <a:t>bệnh</a:t>
            </a:r>
            <a:r>
              <a:rPr lang="en-US" b="1" dirty="0"/>
              <a:t> </a:t>
            </a:r>
            <a:r>
              <a:rPr lang="en-US" b="1" dirty="0" err="1"/>
              <a:t>nhân</a:t>
            </a:r>
            <a:r>
              <a:rPr lang="en-US" b="1" dirty="0"/>
              <a:t> </a:t>
            </a:r>
            <a:r>
              <a:rPr lang="en-US" b="1" dirty="0" err="1"/>
              <a:t>gãy</a:t>
            </a:r>
            <a:r>
              <a:rPr lang="en-US" b="1" dirty="0"/>
              <a:t> CS </a:t>
            </a:r>
            <a:r>
              <a:rPr lang="en-US" b="1" dirty="0" err="1"/>
              <a:t>ngực-lưng</a:t>
            </a:r>
            <a:r>
              <a:rPr lang="en-US" b="1" dirty="0"/>
              <a:t> </a:t>
            </a:r>
            <a:r>
              <a:rPr lang="en-US" b="1" dirty="0" err="1"/>
              <a:t>là</a:t>
            </a:r>
            <a:r>
              <a:rPr lang="en-US" b="1" dirty="0"/>
              <a:t> </a:t>
            </a:r>
            <a:r>
              <a:rPr lang="en-US" b="1" dirty="0" err="1"/>
              <a:t>không</a:t>
            </a:r>
            <a:r>
              <a:rPr lang="en-US" b="1" dirty="0"/>
              <a:t> </a:t>
            </a:r>
            <a:r>
              <a:rPr lang="en-US" b="1" dirty="0" err="1"/>
              <a:t>hiệu</a:t>
            </a:r>
            <a:r>
              <a:rPr lang="en-US" b="1" dirty="0"/>
              <a:t> </a:t>
            </a:r>
            <a:r>
              <a:rPr lang="en-US" b="1" dirty="0" err="1"/>
              <a:t>quả</a:t>
            </a:r>
            <a:r>
              <a:rPr lang="en-US" b="1" baseline="30000" dirty="0"/>
              <a:t>[1]</a:t>
            </a:r>
            <a:endParaRPr lang="en-US" b="1" dirty="0"/>
          </a:p>
          <a:p>
            <a:pPr marL="0" indent="0">
              <a:buNone/>
            </a:pPr>
            <a:endParaRPr lang="en-US" dirty="0"/>
          </a:p>
        </p:txBody>
      </p:sp>
      <p:sp>
        <p:nvSpPr>
          <p:cNvPr id="4" name="TextBox 3"/>
          <p:cNvSpPr txBox="1"/>
          <p:nvPr/>
        </p:nvSpPr>
        <p:spPr>
          <a:xfrm>
            <a:off x="446312" y="5802775"/>
            <a:ext cx="11615059" cy="646331"/>
          </a:xfrm>
          <a:prstGeom prst="rect">
            <a:avLst/>
          </a:prstGeom>
          <a:noFill/>
        </p:spPr>
        <p:txBody>
          <a:bodyPr wrap="square" rtlCol="0">
            <a:spAutoFit/>
          </a:bodyPr>
          <a:lstStyle/>
          <a:p>
            <a:r>
              <a:rPr lang="en-US" dirty="0">
                <a:solidFill>
                  <a:schemeClr val="accent2">
                    <a:lumMod val="75000"/>
                  </a:schemeClr>
                </a:solidFill>
              </a:rPr>
              <a:t>1. </a:t>
            </a:r>
            <a:r>
              <a:rPr lang="en-US" dirty="0" err="1">
                <a:solidFill>
                  <a:schemeClr val="accent2">
                    <a:lumMod val="75000"/>
                  </a:schemeClr>
                </a:solidFill>
              </a:rPr>
              <a:t>Giele</a:t>
            </a:r>
            <a:r>
              <a:rPr lang="en-US" dirty="0">
                <a:solidFill>
                  <a:schemeClr val="accent2">
                    <a:lumMod val="75000"/>
                  </a:schemeClr>
                </a:solidFill>
              </a:rPr>
              <a:t> BM et al. No evidence for the effectiveness of bracing in patients with thoracolumbar fractures. </a:t>
            </a:r>
            <a:r>
              <a:rPr lang="en-US" dirty="0" err="1">
                <a:solidFill>
                  <a:schemeClr val="accent2">
                    <a:lumMod val="75000"/>
                  </a:schemeClr>
                </a:solidFill>
              </a:rPr>
              <a:t>Acta</a:t>
            </a:r>
            <a:r>
              <a:rPr lang="en-US" dirty="0">
                <a:solidFill>
                  <a:schemeClr val="accent2">
                    <a:lumMod val="75000"/>
                  </a:schemeClr>
                </a:solidFill>
              </a:rPr>
              <a:t> </a:t>
            </a:r>
            <a:r>
              <a:rPr lang="en-US" dirty="0" err="1">
                <a:solidFill>
                  <a:schemeClr val="accent2">
                    <a:lumMod val="75000"/>
                  </a:schemeClr>
                </a:solidFill>
              </a:rPr>
              <a:t>Orthop</a:t>
            </a:r>
            <a:r>
              <a:rPr lang="en-US" dirty="0">
                <a:solidFill>
                  <a:schemeClr val="accent2">
                    <a:lumMod val="75000"/>
                  </a:schemeClr>
                </a:solidFill>
              </a:rPr>
              <a:t>. 2009;80:226–32.</a:t>
            </a:r>
          </a:p>
        </p:txBody>
      </p:sp>
      <p:pic>
        <p:nvPicPr>
          <p:cNvPr id="9218" name="Picture 2" descr="Image result for tlso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657" y="0"/>
            <a:ext cx="3860800"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2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8101" y="194830"/>
            <a:ext cx="8311861" cy="5208443"/>
          </a:xfrm>
          <a:prstGeom prst="rect">
            <a:avLst/>
          </a:prstGeom>
        </p:spPr>
      </p:pic>
      <p:sp>
        <p:nvSpPr>
          <p:cNvPr id="5" name="TextBox 4"/>
          <p:cNvSpPr txBox="1"/>
          <p:nvPr/>
        </p:nvSpPr>
        <p:spPr>
          <a:xfrm>
            <a:off x="1149927" y="5638800"/>
            <a:ext cx="9850582" cy="923330"/>
          </a:xfrm>
          <a:prstGeom prst="rect">
            <a:avLst/>
          </a:prstGeom>
          <a:noFill/>
        </p:spPr>
        <p:txBody>
          <a:bodyPr wrap="square" rtlCol="0">
            <a:spAutoFit/>
          </a:bodyPr>
          <a:lstStyle/>
          <a:p>
            <a:r>
              <a:rPr lang="en-US" dirty="0">
                <a:solidFill>
                  <a:schemeClr val="accent2">
                    <a:lumMod val="75000"/>
                  </a:schemeClr>
                </a:solidFill>
              </a:rPr>
              <a:t>Congress of Neurological Surgeons Systematic Review and Evidence-Based Guidelines on the Evaluation and Treatment of Patients With Thoracolumbar Spine Trauma (2018)</a:t>
            </a:r>
          </a:p>
          <a:p>
            <a:endParaRPr lang="en-US" dirty="0"/>
          </a:p>
        </p:txBody>
      </p:sp>
    </p:spTree>
    <p:extLst>
      <p:ext uri="{BB962C8B-B14F-4D97-AF65-F5344CB8AC3E}">
        <p14:creationId xmlns:p14="http://schemas.microsoft.com/office/powerpoint/2010/main" val="935217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err="1"/>
              <a:t>Bảo</a:t>
            </a:r>
            <a:r>
              <a:rPr lang="en-US" b="1" dirty="0"/>
              <a:t> </a:t>
            </a:r>
            <a:r>
              <a:rPr lang="en-US" b="1" dirty="0" err="1"/>
              <a:t>tồn</a:t>
            </a:r>
            <a:endParaRPr lang="en-US" b="1" dirty="0"/>
          </a:p>
        </p:txBody>
      </p:sp>
      <p:sp>
        <p:nvSpPr>
          <p:cNvPr id="3" name="Content Placeholder 2"/>
          <p:cNvSpPr>
            <a:spLocks noGrp="1"/>
          </p:cNvSpPr>
          <p:nvPr>
            <p:ph idx="1"/>
          </p:nvPr>
        </p:nvSpPr>
        <p:spPr>
          <a:xfrm>
            <a:off x="0" y="1325563"/>
            <a:ext cx="11466286" cy="4351338"/>
          </a:xfrm>
        </p:spPr>
        <p:txBody>
          <a:bodyPr>
            <a:normAutofit/>
          </a:bodyPr>
          <a:lstStyle/>
          <a:p>
            <a:r>
              <a:rPr lang="vi-VN" dirty="0"/>
              <a:t>Cantor </a:t>
            </a:r>
            <a:r>
              <a:rPr lang="vi-VN" i="1" dirty="0"/>
              <a:t>et al</a:t>
            </a:r>
            <a:r>
              <a:rPr lang="en-US" i="1" dirty="0"/>
              <a:t> </a:t>
            </a:r>
            <a:r>
              <a:rPr lang="en-US" i="1" baseline="30000" dirty="0"/>
              <a:t>[1]</a:t>
            </a:r>
            <a:r>
              <a:rPr lang="vi-VN" dirty="0"/>
              <a:t>và Tropiano </a:t>
            </a:r>
            <a:r>
              <a:rPr lang="vi-VN" i="1" dirty="0"/>
              <a:t>et al</a:t>
            </a:r>
            <a:r>
              <a:rPr lang="en-US" i="1" baseline="30000" dirty="0"/>
              <a:t>[2]</a:t>
            </a:r>
            <a:r>
              <a:rPr lang="en-US" i="1" dirty="0"/>
              <a:t>  </a:t>
            </a:r>
            <a:r>
              <a:rPr lang="vi-VN" dirty="0"/>
              <a:t>đã báo cáo rằng họ có thể đạt được kết quả khả quan bằng cách </a:t>
            </a:r>
            <a:r>
              <a:rPr lang="en-US" dirty="0" err="1"/>
              <a:t>cho</a:t>
            </a:r>
            <a:r>
              <a:rPr lang="en-US" dirty="0"/>
              <a:t> </a:t>
            </a:r>
            <a:r>
              <a:rPr lang="en-US" dirty="0" err="1"/>
              <a:t>bệnh</a:t>
            </a:r>
            <a:r>
              <a:rPr lang="en-US" dirty="0"/>
              <a:t> </a:t>
            </a:r>
            <a:r>
              <a:rPr lang="en-US" dirty="0" err="1"/>
              <a:t>nhân</a:t>
            </a:r>
            <a:r>
              <a:rPr lang="en-US" dirty="0"/>
              <a:t> </a:t>
            </a:r>
            <a:r>
              <a:rPr lang="en-US" dirty="0" err="1"/>
              <a:t>đi</a:t>
            </a:r>
            <a:r>
              <a:rPr lang="en-US" dirty="0"/>
              <a:t> </a:t>
            </a:r>
            <a:r>
              <a:rPr lang="en-US" dirty="0" err="1"/>
              <a:t>lại</a:t>
            </a:r>
            <a:r>
              <a:rPr lang="en-US" dirty="0"/>
              <a:t> </a:t>
            </a:r>
            <a:r>
              <a:rPr lang="en-US" dirty="0" err="1"/>
              <a:t>sớm</a:t>
            </a:r>
            <a:r>
              <a:rPr lang="en-US" dirty="0"/>
              <a:t> </a:t>
            </a:r>
            <a:r>
              <a:rPr lang="en-US" dirty="0" err="1"/>
              <a:t>có</a:t>
            </a:r>
            <a:r>
              <a:rPr lang="en-US" dirty="0"/>
              <a:t> </a:t>
            </a:r>
            <a:r>
              <a:rPr lang="en-US" dirty="0" err="1"/>
              <a:t>mang</a:t>
            </a:r>
            <a:r>
              <a:rPr lang="en-US" dirty="0"/>
              <a:t> </a:t>
            </a:r>
            <a:r>
              <a:rPr lang="en-US" dirty="0" err="1"/>
              <a:t>đai</a:t>
            </a:r>
            <a:r>
              <a:rPr lang="en-US" dirty="0"/>
              <a:t>.</a:t>
            </a:r>
          </a:p>
          <a:p>
            <a:r>
              <a:rPr lang="vi-VN" dirty="0"/>
              <a:t>Nghỉ ngơi tại giường trong thời gian dài có thể gây ra thuyên tắc, loét áp lực và biến chứng phổi. Vì vậy, </a:t>
            </a:r>
            <a:r>
              <a:rPr lang="en-US" dirty="0" err="1"/>
              <a:t>nên</a:t>
            </a:r>
            <a:r>
              <a:rPr lang="en-US" dirty="0"/>
              <a:t> </a:t>
            </a:r>
            <a:r>
              <a:rPr lang="en-US" dirty="0" err="1"/>
              <a:t>đi</a:t>
            </a:r>
            <a:r>
              <a:rPr lang="en-US" dirty="0"/>
              <a:t> </a:t>
            </a:r>
            <a:r>
              <a:rPr lang="en-US" dirty="0" err="1"/>
              <a:t>lại</a:t>
            </a:r>
            <a:r>
              <a:rPr lang="en-US" dirty="0"/>
              <a:t> </a:t>
            </a:r>
            <a:r>
              <a:rPr lang="en-US" dirty="0" err="1"/>
              <a:t>sớm</a:t>
            </a:r>
            <a:r>
              <a:rPr lang="en-US" dirty="0"/>
              <a:t> </a:t>
            </a:r>
            <a:r>
              <a:rPr lang="en-US" dirty="0" err="1"/>
              <a:t>nhất</a:t>
            </a:r>
            <a:r>
              <a:rPr lang="en-US" dirty="0"/>
              <a:t> </a:t>
            </a:r>
            <a:r>
              <a:rPr lang="en-US" dirty="0" err="1"/>
              <a:t>có</a:t>
            </a:r>
            <a:r>
              <a:rPr lang="en-US" dirty="0"/>
              <a:t> </a:t>
            </a:r>
            <a:r>
              <a:rPr lang="en-US" dirty="0" err="1"/>
              <a:t>thể</a:t>
            </a:r>
            <a:r>
              <a:rPr lang="vi-VN" dirty="0"/>
              <a:t>. Nếu bệnh nhân bắt đầu </a:t>
            </a:r>
            <a:r>
              <a:rPr lang="en-US" dirty="0" err="1"/>
              <a:t>đi</a:t>
            </a:r>
            <a:r>
              <a:rPr lang="en-US" dirty="0"/>
              <a:t> </a:t>
            </a:r>
            <a:r>
              <a:rPr lang="en-US" dirty="0" err="1"/>
              <a:t>lại</a:t>
            </a:r>
            <a:r>
              <a:rPr lang="en-US" dirty="0"/>
              <a:t> </a:t>
            </a:r>
            <a:r>
              <a:rPr lang="en-US" dirty="0" err="1"/>
              <a:t>sau</a:t>
            </a:r>
            <a:r>
              <a:rPr lang="en-US" dirty="0"/>
              <a:t> </a:t>
            </a:r>
            <a:r>
              <a:rPr lang="en-US" dirty="0" err="1"/>
              <a:t>mang</a:t>
            </a:r>
            <a:r>
              <a:rPr lang="en-US" dirty="0"/>
              <a:t> </a:t>
            </a:r>
            <a:r>
              <a:rPr lang="en-US" dirty="0" err="1"/>
              <a:t>đai</a:t>
            </a:r>
            <a:r>
              <a:rPr lang="vi-VN" dirty="0"/>
              <a:t>, chụp X quang đứng theo dõi được yêu cầu 1</a:t>
            </a:r>
            <a:r>
              <a:rPr lang="en-US" dirty="0"/>
              <a:t>-2w </a:t>
            </a:r>
            <a:r>
              <a:rPr lang="vi-VN" dirty="0"/>
              <a:t>sau đó. Điều trị bảo tồn có thể được tiếp tục nếu không có sự gia tăng rõ rệt của góc </a:t>
            </a:r>
            <a:r>
              <a:rPr lang="en-US" dirty="0" err="1"/>
              <a:t>cong</a:t>
            </a:r>
            <a:r>
              <a:rPr lang="en-US" dirty="0"/>
              <a:t> </a:t>
            </a:r>
            <a:r>
              <a:rPr lang="en-US" dirty="0" err="1"/>
              <a:t>ra</a:t>
            </a:r>
            <a:r>
              <a:rPr lang="en-US" dirty="0"/>
              <a:t> </a:t>
            </a:r>
            <a:r>
              <a:rPr lang="en-US" dirty="0" err="1"/>
              <a:t>trước</a:t>
            </a:r>
            <a:r>
              <a:rPr lang="en-US" dirty="0"/>
              <a:t> </a:t>
            </a:r>
            <a:r>
              <a:rPr lang="vi-VN" dirty="0"/>
              <a:t>hoặc đau trong quá trình điều trị bảo tồn</a:t>
            </a:r>
            <a:r>
              <a:rPr lang="en-US" dirty="0"/>
              <a:t> </a:t>
            </a:r>
            <a:r>
              <a:rPr lang="en-US" baseline="30000" dirty="0"/>
              <a:t>[3]</a:t>
            </a:r>
            <a:endParaRPr lang="en-US" dirty="0"/>
          </a:p>
        </p:txBody>
      </p:sp>
      <p:sp>
        <p:nvSpPr>
          <p:cNvPr id="4" name="TextBox 3"/>
          <p:cNvSpPr txBox="1"/>
          <p:nvPr/>
        </p:nvSpPr>
        <p:spPr>
          <a:xfrm>
            <a:off x="130629" y="4992914"/>
            <a:ext cx="11335657" cy="1754326"/>
          </a:xfrm>
          <a:prstGeom prst="rect">
            <a:avLst/>
          </a:prstGeom>
          <a:noFill/>
        </p:spPr>
        <p:txBody>
          <a:bodyPr wrap="square" rtlCol="0">
            <a:spAutoFit/>
          </a:bodyPr>
          <a:lstStyle/>
          <a:p>
            <a:pPr marL="342900" indent="-342900">
              <a:buAutoNum type="arabicPeriod"/>
            </a:pPr>
            <a:r>
              <a:rPr lang="en-US" dirty="0">
                <a:solidFill>
                  <a:schemeClr val="accent2">
                    <a:lumMod val="75000"/>
                  </a:schemeClr>
                </a:solidFill>
              </a:rPr>
              <a:t>Cantor JB, </a:t>
            </a:r>
            <a:r>
              <a:rPr lang="en-US" dirty="0" err="1">
                <a:solidFill>
                  <a:schemeClr val="accent2">
                    <a:lumMod val="75000"/>
                  </a:schemeClr>
                </a:solidFill>
              </a:rPr>
              <a:t>Lebwohl</a:t>
            </a:r>
            <a:r>
              <a:rPr lang="en-US" dirty="0">
                <a:solidFill>
                  <a:schemeClr val="accent2">
                    <a:lumMod val="75000"/>
                  </a:schemeClr>
                </a:solidFill>
              </a:rPr>
              <a:t> NH, Garvey T, </a:t>
            </a:r>
            <a:r>
              <a:rPr lang="en-US" dirty="0" err="1">
                <a:solidFill>
                  <a:schemeClr val="accent2">
                    <a:lumMod val="75000"/>
                  </a:schemeClr>
                </a:solidFill>
              </a:rPr>
              <a:t>Eismont</a:t>
            </a:r>
            <a:r>
              <a:rPr lang="en-US" dirty="0">
                <a:solidFill>
                  <a:schemeClr val="accent2">
                    <a:lumMod val="75000"/>
                  </a:schemeClr>
                </a:solidFill>
              </a:rPr>
              <a:t> FJ. </a:t>
            </a:r>
            <a:r>
              <a:rPr lang="en-US" dirty="0" err="1">
                <a:solidFill>
                  <a:schemeClr val="accent2">
                    <a:lumMod val="75000"/>
                  </a:schemeClr>
                </a:solidFill>
              </a:rPr>
              <a:t>Nonoperative</a:t>
            </a:r>
            <a:r>
              <a:rPr lang="en-US" dirty="0">
                <a:solidFill>
                  <a:schemeClr val="accent2">
                    <a:lumMod val="75000"/>
                  </a:schemeClr>
                </a:solidFill>
              </a:rPr>
              <a:t> management of stable thoracolumbar burst fractures with early ambulation and bracing. Spine (</a:t>
            </a:r>
            <a:r>
              <a:rPr lang="en-US" dirty="0" err="1">
                <a:solidFill>
                  <a:schemeClr val="accent2">
                    <a:lumMod val="75000"/>
                  </a:schemeClr>
                </a:solidFill>
              </a:rPr>
              <a:t>Phila</a:t>
            </a:r>
            <a:r>
              <a:rPr lang="en-US" dirty="0">
                <a:solidFill>
                  <a:schemeClr val="accent2">
                    <a:lumMod val="75000"/>
                  </a:schemeClr>
                </a:solidFill>
              </a:rPr>
              <a:t> Pa 1976) 1993;18:971–976.</a:t>
            </a:r>
          </a:p>
          <a:p>
            <a:pPr marL="342900" indent="-342900">
              <a:buAutoNum type="arabicPeriod"/>
            </a:pPr>
            <a:r>
              <a:rPr lang="en-US" dirty="0" err="1">
                <a:solidFill>
                  <a:schemeClr val="accent2">
                    <a:lumMod val="75000"/>
                  </a:schemeClr>
                </a:solidFill>
              </a:rPr>
              <a:t>Tropiano</a:t>
            </a:r>
            <a:r>
              <a:rPr lang="en-US" dirty="0">
                <a:solidFill>
                  <a:schemeClr val="accent2">
                    <a:lumMod val="75000"/>
                  </a:schemeClr>
                </a:solidFill>
              </a:rPr>
              <a:t> P, Huang RC, Louis CA, </a:t>
            </a:r>
            <a:r>
              <a:rPr lang="en-US" dirty="0" err="1">
                <a:solidFill>
                  <a:schemeClr val="accent2">
                    <a:lumMod val="75000"/>
                  </a:schemeClr>
                </a:solidFill>
              </a:rPr>
              <a:t>Poitout</a:t>
            </a:r>
            <a:r>
              <a:rPr lang="en-US" dirty="0">
                <a:solidFill>
                  <a:schemeClr val="accent2">
                    <a:lumMod val="75000"/>
                  </a:schemeClr>
                </a:solidFill>
              </a:rPr>
              <a:t> DG, Louis RP. Functional and radiographic outcome of thoracolumbar and lumbar burst fractures managed by closed </a:t>
            </a:r>
            <a:r>
              <a:rPr lang="en-US" dirty="0" err="1">
                <a:solidFill>
                  <a:schemeClr val="accent2">
                    <a:lumMod val="75000"/>
                  </a:schemeClr>
                </a:solidFill>
              </a:rPr>
              <a:t>orthopaedic</a:t>
            </a:r>
            <a:r>
              <a:rPr lang="en-US" dirty="0">
                <a:solidFill>
                  <a:schemeClr val="accent2">
                    <a:lumMod val="75000"/>
                  </a:schemeClr>
                </a:solidFill>
              </a:rPr>
              <a:t> reduction and casting. Spine (</a:t>
            </a:r>
            <a:r>
              <a:rPr lang="en-US" dirty="0" err="1">
                <a:solidFill>
                  <a:schemeClr val="accent2">
                    <a:lumMod val="75000"/>
                  </a:schemeClr>
                </a:solidFill>
              </a:rPr>
              <a:t>Phila</a:t>
            </a:r>
            <a:r>
              <a:rPr lang="en-US" dirty="0">
                <a:solidFill>
                  <a:schemeClr val="accent2">
                    <a:lumMod val="75000"/>
                  </a:schemeClr>
                </a:solidFill>
              </a:rPr>
              <a:t> Pa 1976) 2003;28:2459–2465.</a:t>
            </a:r>
          </a:p>
          <a:p>
            <a:pPr marL="342900" indent="-342900">
              <a:buAutoNum type="arabicPeriod"/>
            </a:pPr>
            <a:r>
              <a:rPr lang="en-US" dirty="0">
                <a:solidFill>
                  <a:schemeClr val="accent2">
                    <a:lumMod val="75000"/>
                  </a:schemeClr>
                </a:solidFill>
              </a:rPr>
              <a:t>Wood KB, Li W, </a:t>
            </a:r>
            <a:r>
              <a:rPr lang="en-US" dirty="0" err="1">
                <a:solidFill>
                  <a:schemeClr val="accent2">
                    <a:lumMod val="75000"/>
                  </a:schemeClr>
                </a:solidFill>
              </a:rPr>
              <a:t>Lebl</a:t>
            </a:r>
            <a:r>
              <a:rPr lang="en-US" dirty="0">
                <a:solidFill>
                  <a:schemeClr val="accent2">
                    <a:lumMod val="75000"/>
                  </a:schemeClr>
                </a:solidFill>
              </a:rPr>
              <a:t> DR, </a:t>
            </a:r>
            <a:r>
              <a:rPr lang="en-US" dirty="0" err="1">
                <a:solidFill>
                  <a:schemeClr val="accent2">
                    <a:lumMod val="75000"/>
                  </a:schemeClr>
                </a:solidFill>
              </a:rPr>
              <a:t>Ploumis</a:t>
            </a:r>
            <a:r>
              <a:rPr lang="en-US" dirty="0">
                <a:solidFill>
                  <a:schemeClr val="accent2">
                    <a:lumMod val="75000"/>
                  </a:schemeClr>
                </a:solidFill>
              </a:rPr>
              <a:t> A. Management of thoracolumbar spine fractures. Spine J. 2014;14:145–164.</a:t>
            </a:r>
          </a:p>
        </p:txBody>
      </p:sp>
    </p:spTree>
    <p:extLst>
      <p:ext uri="{BB962C8B-B14F-4D97-AF65-F5344CB8AC3E}">
        <p14:creationId xmlns:p14="http://schemas.microsoft.com/office/powerpoint/2010/main" val="16187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Đơn</a:t>
            </a:r>
            <a:r>
              <a:rPr lang="en-US" dirty="0"/>
              <a:t> </a:t>
            </a:r>
            <a:r>
              <a:rPr lang="en-US" dirty="0" err="1"/>
              <a:t>vị</a:t>
            </a:r>
            <a:r>
              <a:rPr lang="en-US" dirty="0"/>
              <a:t> </a:t>
            </a:r>
            <a:r>
              <a:rPr lang="en-US" dirty="0" err="1"/>
              <a:t>cột</a:t>
            </a:r>
            <a:r>
              <a:rPr lang="en-US" dirty="0"/>
              <a:t> </a:t>
            </a:r>
            <a:r>
              <a:rPr lang="en-US" dirty="0" err="1"/>
              <a:t>sống</a:t>
            </a:r>
            <a:r>
              <a:rPr lang="en-US" dirty="0"/>
              <a:t> </a:t>
            </a:r>
            <a:r>
              <a:rPr lang="en-US" dirty="0" err="1"/>
              <a:t>chức</a:t>
            </a:r>
            <a:r>
              <a:rPr lang="en-US" dirty="0"/>
              <a:t> </a:t>
            </a:r>
            <a:r>
              <a:rPr lang="en-US" dirty="0" err="1"/>
              <a:t>năng</a:t>
            </a:r>
            <a:endParaRPr lang="en-US" dirty="0"/>
          </a:p>
        </p:txBody>
      </p:sp>
      <p:sp>
        <p:nvSpPr>
          <p:cNvPr id="3" name="Content Placeholder 2"/>
          <p:cNvSpPr>
            <a:spLocks noGrp="1"/>
          </p:cNvSpPr>
          <p:nvPr>
            <p:ph idx="1"/>
          </p:nvPr>
        </p:nvSpPr>
        <p:spPr>
          <a:xfrm>
            <a:off x="199571" y="1854653"/>
            <a:ext cx="10515600" cy="4351338"/>
          </a:xfrm>
        </p:spPr>
        <p:txBody>
          <a:bodyPr/>
          <a:lstStyle/>
          <a:p>
            <a:r>
              <a:rPr lang="en-US" dirty="0" err="1"/>
              <a:t>Bao</a:t>
            </a:r>
            <a:r>
              <a:rPr lang="en-US" dirty="0"/>
              <a:t> </a:t>
            </a:r>
            <a:r>
              <a:rPr lang="en-US" dirty="0" err="1"/>
              <a:t>gồm</a:t>
            </a:r>
            <a:r>
              <a:rPr lang="en-US" dirty="0"/>
              <a:t>:</a:t>
            </a:r>
          </a:p>
          <a:p>
            <a:pPr>
              <a:buFontTx/>
              <a:buChar char="-"/>
            </a:pPr>
            <a:r>
              <a:rPr lang="en-US" dirty="0"/>
              <a:t>2 </a:t>
            </a:r>
            <a:r>
              <a:rPr lang="en-US" dirty="0" err="1"/>
              <a:t>xương</a:t>
            </a:r>
            <a:r>
              <a:rPr lang="en-US" dirty="0"/>
              <a:t> </a:t>
            </a:r>
            <a:r>
              <a:rPr lang="en-US" dirty="0" err="1"/>
              <a:t>sống</a:t>
            </a:r>
            <a:r>
              <a:rPr lang="en-US" dirty="0"/>
              <a:t> </a:t>
            </a:r>
            <a:r>
              <a:rPr lang="en-US" dirty="0" err="1"/>
              <a:t>gần</a:t>
            </a:r>
            <a:r>
              <a:rPr lang="en-US" dirty="0"/>
              <a:t> </a:t>
            </a:r>
            <a:r>
              <a:rPr lang="en-US" dirty="0" err="1"/>
              <a:t>kề</a:t>
            </a:r>
            <a:r>
              <a:rPr lang="en-US" dirty="0"/>
              <a:t>.</a:t>
            </a:r>
          </a:p>
          <a:p>
            <a:pPr>
              <a:buFontTx/>
              <a:buChar char="-"/>
            </a:pPr>
            <a:r>
              <a:rPr lang="en-US" dirty="0" err="1"/>
              <a:t>Khớp</a:t>
            </a:r>
            <a:r>
              <a:rPr lang="en-US" dirty="0"/>
              <a:t> </a:t>
            </a:r>
            <a:r>
              <a:rPr lang="en-US" dirty="0" err="1"/>
              <a:t>cột</a:t>
            </a:r>
            <a:r>
              <a:rPr lang="en-US" dirty="0"/>
              <a:t> </a:t>
            </a:r>
            <a:r>
              <a:rPr lang="en-US" dirty="0" err="1"/>
              <a:t>sống</a:t>
            </a:r>
            <a:r>
              <a:rPr lang="en-US" dirty="0"/>
              <a:t>.</a:t>
            </a:r>
          </a:p>
          <a:p>
            <a:pPr>
              <a:buFontTx/>
              <a:buChar char="-"/>
            </a:pPr>
            <a:r>
              <a:rPr lang="en-US" dirty="0" err="1"/>
              <a:t>Đĩa</a:t>
            </a:r>
            <a:r>
              <a:rPr lang="en-US" dirty="0"/>
              <a:t> </a:t>
            </a:r>
            <a:r>
              <a:rPr lang="en-US" dirty="0" err="1"/>
              <a:t>đệm</a:t>
            </a:r>
            <a:endParaRPr lang="en-US" dirty="0"/>
          </a:p>
          <a:p>
            <a:pPr>
              <a:buFontTx/>
              <a:buChar char="-"/>
            </a:pPr>
            <a:r>
              <a:rPr lang="en-US" dirty="0" err="1"/>
              <a:t>Dây</a:t>
            </a:r>
            <a:r>
              <a:rPr lang="en-US" dirty="0"/>
              <a:t> </a:t>
            </a:r>
            <a:r>
              <a:rPr lang="en-US" dirty="0" err="1"/>
              <a:t>chằng</a:t>
            </a:r>
            <a:endParaRPr lang="en-US" dirty="0"/>
          </a:p>
          <a:p>
            <a:pPr marL="0" indent="0">
              <a:buNone/>
            </a:pPr>
            <a:r>
              <a:rPr lang="en-US" dirty="0"/>
              <a:t>=&gt; </a:t>
            </a:r>
            <a:r>
              <a:rPr lang="en-US" dirty="0" err="1"/>
              <a:t>Chịu</a:t>
            </a:r>
            <a:r>
              <a:rPr lang="en-US" dirty="0"/>
              <a:t> </a:t>
            </a:r>
            <a:r>
              <a:rPr lang="en-US" dirty="0" err="1"/>
              <a:t>trách</a:t>
            </a:r>
            <a:r>
              <a:rPr lang="en-US" dirty="0"/>
              <a:t> </a:t>
            </a:r>
            <a:r>
              <a:rPr lang="en-US" dirty="0" err="1"/>
              <a:t>nhiệm</a:t>
            </a:r>
            <a:r>
              <a:rPr lang="en-US" dirty="0"/>
              <a:t> </a:t>
            </a:r>
            <a:r>
              <a:rPr lang="en-US" dirty="0" err="1"/>
              <a:t>cho</a:t>
            </a:r>
            <a:r>
              <a:rPr lang="en-US" dirty="0"/>
              <a:t> </a:t>
            </a:r>
            <a:r>
              <a:rPr lang="en-US" dirty="0" err="1"/>
              <a:t>vận</a:t>
            </a:r>
            <a:r>
              <a:rPr lang="en-US" dirty="0"/>
              <a:t> </a:t>
            </a:r>
            <a:r>
              <a:rPr lang="en-US" dirty="0" err="1"/>
              <a:t>động</a:t>
            </a:r>
            <a:r>
              <a:rPr lang="en-US" dirty="0"/>
              <a:t> </a:t>
            </a:r>
            <a:r>
              <a:rPr lang="en-US" dirty="0" err="1"/>
              <a:t>của</a:t>
            </a:r>
            <a:r>
              <a:rPr lang="en-US" dirty="0"/>
              <a:t> </a:t>
            </a:r>
            <a:r>
              <a:rPr lang="en-US" dirty="0" err="1"/>
              <a:t>cột</a:t>
            </a:r>
            <a:r>
              <a:rPr lang="en-US" dirty="0"/>
              <a:t> </a:t>
            </a:r>
            <a:r>
              <a:rPr lang="en-US" dirty="0" err="1"/>
              <a:t>sống</a:t>
            </a:r>
            <a:endParaRPr lang="en-US" dirty="0"/>
          </a:p>
        </p:txBody>
      </p:sp>
      <p:pic>
        <p:nvPicPr>
          <p:cNvPr id="15362" name="Picture 2" descr="Image result for vertebrae un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318" y="1027906"/>
            <a:ext cx="5058682" cy="353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0916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www.ncbi.nlm.nih.gov/corecgi/tileshop/tileshop.fcgi?p=PMC3&amp;id=404786&amp;s=49&amp;r=1&amp;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2" y="147411"/>
            <a:ext cx="7344228" cy="54729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97429" y="5863772"/>
            <a:ext cx="10174514" cy="646331"/>
          </a:xfrm>
          <a:prstGeom prst="rect">
            <a:avLst/>
          </a:prstGeom>
          <a:noFill/>
        </p:spPr>
        <p:txBody>
          <a:bodyPr wrap="square" rtlCol="0">
            <a:spAutoFit/>
          </a:bodyPr>
          <a:lstStyle/>
          <a:p>
            <a:r>
              <a:rPr lang="en-US" dirty="0">
                <a:solidFill>
                  <a:schemeClr val="accent2">
                    <a:lumMod val="75000"/>
                  </a:schemeClr>
                </a:solidFill>
              </a:rPr>
              <a:t>(</a:t>
            </a:r>
            <a:r>
              <a:rPr lang="en-US" dirty="0" err="1">
                <a:solidFill>
                  <a:schemeClr val="accent2">
                    <a:lumMod val="75000"/>
                  </a:schemeClr>
                </a:solidFill>
              </a:rPr>
              <a:t>Nguồn</a:t>
            </a:r>
            <a:r>
              <a:rPr lang="en-US" dirty="0">
                <a:solidFill>
                  <a:schemeClr val="accent2">
                    <a:lumMod val="75000"/>
                  </a:schemeClr>
                </a:solidFill>
              </a:rPr>
              <a:t>: </a:t>
            </a:r>
            <a:r>
              <a:rPr lang="en-US" dirty="0" err="1">
                <a:solidFill>
                  <a:schemeClr val="accent2">
                    <a:lumMod val="75000"/>
                  </a:schemeClr>
                </a:solidFill>
              </a:rPr>
              <a:t>Rajasekaran</a:t>
            </a:r>
            <a:r>
              <a:rPr lang="en-US" dirty="0">
                <a:solidFill>
                  <a:schemeClr val="accent2">
                    <a:lumMod val="75000"/>
                  </a:schemeClr>
                </a:solidFill>
              </a:rPr>
              <a:t>. S et al. “Management of thoracolumbar spine trauma: An overview.” </a:t>
            </a:r>
            <a:r>
              <a:rPr lang="en-US" i="1" dirty="0">
                <a:solidFill>
                  <a:schemeClr val="accent2">
                    <a:lumMod val="75000"/>
                  </a:schemeClr>
                </a:solidFill>
              </a:rPr>
              <a:t>Indian journal of </a:t>
            </a:r>
            <a:r>
              <a:rPr lang="en-US" i="1" dirty="0" err="1">
                <a:solidFill>
                  <a:schemeClr val="accent2">
                    <a:lumMod val="75000"/>
                  </a:schemeClr>
                </a:solidFill>
              </a:rPr>
              <a:t>orthopaedics</a:t>
            </a:r>
            <a:r>
              <a:rPr lang="en-US" dirty="0">
                <a:solidFill>
                  <a:schemeClr val="accent2">
                    <a:lumMod val="75000"/>
                  </a:schemeClr>
                </a:solidFill>
              </a:rPr>
              <a:t> vol. 49,1 (2015): 72-82. doi:10.4103/0019-5413.143914)</a:t>
            </a:r>
          </a:p>
        </p:txBody>
      </p:sp>
    </p:spTree>
    <p:extLst>
      <p:ext uri="{BB962C8B-B14F-4D97-AF65-F5344CB8AC3E}">
        <p14:creationId xmlns:p14="http://schemas.microsoft.com/office/powerpoint/2010/main" val="4022529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28" y="96836"/>
            <a:ext cx="10515600" cy="1325563"/>
          </a:xfrm>
        </p:spPr>
        <p:txBody>
          <a:bodyPr/>
          <a:lstStyle/>
          <a:p>
            <a:r>
              <a:rPr lang="en-US" dirty="0" err="1"/>
              <a:t>Phẫu</a:t>
            </a:r>
            <a:r>
              <a:rPr lang="en-US" dirty="0"/>
              <a:t> </a:t>
            </a:r>
            <a:r>
              <a:rPr lang="en-US" dirty="0" err="1"/>
              <a:t>thuật</a:t>
            </a:r>
            <a:endParaRPr lang="en-US" dirty="0"/>
          </a:p>
        </p:txBody>
      </p:sp>
      <p:sp>
        <p:nvSpPr>
          <p:cNvPr id="3" name="Content Placeholder 2"/>
          <p:cNvSpPr>
            <a:spLocks noGrp="1"/>
          </p:cNvSpPr>
          <p:nvPr>
            <p:ph idx="1"/>
          </p:nvPr>
        </p:nvSpPr>
        <p:spPr>
          <a:xfrm>
            <a:off x="359228" y="1422399"/>
            <a:ext cx="9612086" cy="3840163"/>
          </a:xfrm>
        </p:spPr>
        <p:txBody>
          <a:bodyPr>
            <a:normAutofit fontScale="85000" lnSpcReduction="20000"/>
          </a:bodyPr>
          <a:lstStyle/>
          <a:p>
            <a:pPr marL="0" indent="0">
              <a:buNone/>
            </a:pPr>
            <a:r>
              <a:rPr lang="en-US" b="1" dirty="0" err="1"/>
              <a:t>Nguyên</a:t>
            </a:r>
            <a:r>
              <a:rPr lang="en-US" b="1" dirty="0"/>
              <a:t> </a:t>
            </a:r>
            <a:r>
              <a:rPr lang="en-US" b="1" dirty="0" err="1"/>
              <a:t>tắc</a:t>
            </a:r>
            <a:r>
              <a:rPr lang="en-US" b="1" dirty="0"/>
              <a:t> </a:t>
            </a:r>
            <a:r>
              <a:rPr lang="en-US" b="1" dirty="0" err="1"/>
              <a:t>và</a:t>
            </a:r>
            <a:r>
              <a:rPr lang="en-US" b="1" dirty="0"/>
              <a:t> </a:t>
            </a:r>
            <a:r>
              <a:rPr lang="en-US" b="1" dirty="0" err="1"/>
              <a:t>mục</a:t>
            </a:r>
            <a:r>
              <a:rPr lang="en-US" b="1" dirty="0"/>
              <a:t> </a:t>
            </a:r>
            <a:r>
              <a:rPr lang="en-US" b="1" dirty="0" err="1"/>
              <a:t>tiêu</a:t>
            </a:r>
            <a:endParaRPr lang="en-US" b="1" dirty="0"/>
          </a:p>
          <a:p>
            <a:pPr>
              <a:buFontTx/>
              <a:buChar char="-"/>
            </a:pPr>
            <a:r>
              <a:rPr lang="en-US" dirty="0" err="1"/>
              <a:t>Thiết</a:t>
            </a:r>
            <a:r>
              <a:rPr lang="en-US" dirty="0"/>
              <a:t> </a:t>
            </a:r>
            <a:r>
              <a:rPr lang="en-US" dirty="0" err="1"/>
              <a:t>lập</a:t>
            </a:r>
            <a:r>
              <a:rPr lang="en-US" dirty="0"/>
              <a:t> </a:t>
            </a:r>
            <a:r>
              <a:rPr lang="en-US" dirty="0" err="1"/>
              <a:t>lại</a:t>
            </a:r>
            <a:r>
              <a:rPr lang="en-US" dirty="0"/>
              <a:t> </a:t>
            </a:r>
            <a:r>
              <a:rPr lang="en-US" dirty="0" err="1"/>
              <a:t>sự</a:t>
            </a:r>
            <a:r>
              <a:rPr lang="en-US" dirty="0"/>
              <a:t> </a:t>
            </a:r>
            <a:r>
              <a:rPr lang="en-US" dirty="0" err="1"/>
              <a:t>cân</a:t>
            </a:r>
            <a:r>
              <a:rPr lang="en-US" dirty="0"/>
              <a:t> </a:t>
            </a:r>
            <a:r>
              <a:rPr lang="en-US" dirty="0" err="1"/>
              <a:t>bằng</a:t>
            </a:r>
            <a:r>
              <a:rPr lang="en-US" dirty="0"/>
              <a:t> </a:t>
            </a:r>
            <a:r>
              <a:rPr lang="en-US" dirty="0" err="1"/>
              <a:t>và</a:t>
            </a:r>
            <a:r>
              <a:rPr lang="en-US" dirty="0"/>
              <a:t> </a:t>
            </a:r>
            <a:r>
              <a:rPr lang="en-US" dirty="0" err="1"/>
              <a:t>tính</a:t>
            </a:r>
            <a:r>
              <a:rPr lang="en-US" dirty="0"/>
              <a:t> </a:t>
            </a:r>
            <a:r>
              <a:rPr lang="en-US" dirty="0" err="1"/>
              <a:t>bền</a:t>
            </a:r>
            <a:r>
              <a:rPr lang="en-US" dirty="0"/>
              <a:t> </a:t>
            </a:r>
            <a:r>
              <a:rPr lang="en-US" dirty="0" err="1"/>
              <a:t>vững</a:t>
            </a:r>
            <a:r>
              <a:rPr lang="en-US" dirty="0"/>
              <a:t> </a:t>
            </a:r>
            <a:r>
              <a:rPr lang="en-US" dirty="0" err="1"/>
              <a:t>của</a:t>
            </a:r>
            <a:r>
              <a:rPr lang="en-US" dirty="0"/>
              <a:t> CS </a:t>
            </a:r>
            <a:r>
              <a:rPr lang="en-US" dirty="0">
                <a:sym typeface="Wingdings" panose="05000000000000000000" pitchFamily="2" charset="2"/>
              </a:rPr>
              <a:t></a:t>
            </a:r>
            <a:r>
              <a:rPr lang="en-US" dirty="0" err="1">
                <a:sym typeface="Wingdings" panose="05000000000000000000" pitchFamily="2" charset="2"/>
              </a:rPr>
              <a:t>giảm</a:t>
            </a:r>
            <a:r>
              <a:rPr lang="en-US" dirty="0">
                <a:sym typeface="Wingdings" panose="05000000000000000000" pitchFamily="2" charset="2"/>
              </a:rPr>
              <a:t> </a:t>
            </a:r>
            <a:r>
              <a:rPr lang="en-US" dirty="0" err="1">
                <a:sym typeface="Wingdings" panose="05000000000000000000" pitchFamily="2" charset="2"/>
              </a:rPr>
              <a:t>đau</a:t>
            </a:r>
            <a:r>
              <a:rPr lang="en-US" dirty="0">
                <a:sym typeface="Wingdings" panose="05000000000000000000" pitchFamily="2" charset="2"/>
              </a:rPr>
              <a:t>.</a:t>
            </a:r>
          </a:p>
          <a:p>
            <a:pPr>
              <a:buFontTx/>
              <a:buChar char="-"/>
            </a:pPr>
            <a:r>
              <a:rPr lang="en-US" dirty="0" err="1">
                <a:sym typeface="Wingdings" panose="05000000000000000000" pitchFamily="2" charset="2"/>
              </a:rPr>
              <a:t>Đạt</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sự</a:t>
            </a:r>
            <a:r>
              <a:rPr lang="en-US" dirty="0">
                <a:sym typeface="Wingdings" panose="05000000000000000000" pitchFamily="2" charset="2"/>
              </a:rPr>
              <a:t> </a:t>
            </a:r>
            <a:r>
              <a:rPr lang="en-US" dirty="0" err="1">
                <a:sym typeface="Wingdings" panose="05000000000000000000" pitchFamily="2" charset="2"/>
              </a:rPr>
              <a:t>phục</a:t>
            </a:r>
            <a:r>
              <a:rPr lang="en-US" dirty="0">
                <a:sym typeface="Wingdings" panose="05000000000000000000" pitchFamily="2" charset="2"/>
              </a:rPr>
              <a:t> </a:t>
            </a:r>
            <a:r>
              <a:rPr lang="en-US" dirty="0" err="1">
                <a:sym typeface="Wingdings" panose="05000000000000000000" pitchFamily="2" charset="2"/>
              </a:rPr>
              <a:t>hồi</a:t>
            </a:r>
            <a:r>
              <a:rPr lang="en-US" dirty="0">
                <a:sym typeface="Wingdings" panose="05000000000000000000" pitchFamily="2" charset="2"/>
              </a:rPr>
              <a:t> </a:t>
            </a:r>
            <a:r>
              <a:rPr lang="en-US" dirty="0" err="1">
                <a:sym typeface="Wingdings" panose="05000000000000000000" pitchFamily="2" charset="2"/>
              </a:rPr>
              <a:t>thần</a:t>
            </a:r>
            <a:r>
              <a:rPr lang="en-US" dirty="0">
                <a:sym typeface="Wingdings" panose="05000000000000000000" pitchFamily="2" charset="2"/>
              </a:rPr>
              <a:t> </a:t>
            </a:r>
            <a:r>
              <a:rPr lang="en-US" dirty="0" err="1">
                <a:sym typeface="Wingdings" panose="05000000000000000000" pitchFamily="2" charset="2"/>
              </a:rPr>
              <a:t>kinh</a:t>
            </a:r>
            <a:r>
              <a:rPr lang="en-US" dirty="0">
                <a:sym typeface="Wingdings" panose="05000000000000000000" pitchFamily="2" charset="2"/>
              </a:rPr>
              <a:t> </a:t>
            </a:r>
            <a:r>
              <a:rPr lang="en-US" dirty="0" err="1">
                <a:sym typeface="Wingdings" panose="05000000000000000000" pitchFamily="2" charset="2"/>
              </a:rPr>
              <a:t>lý</a:t>
            </a:r>
            <a:r>
              <a:rPr lang="en-US" dirty="0">
                <a:sym typeface="Wingdings" panose="05000000000000000000" pitchFamily="2" charset="2"/>
              </a:rPr>
              <a:t> </a:t>
            </a:r>
            <a:r>
              <a:rPr lang="en-US" dirty="0" err="1">
                <a:sym typeface="Wingdings" panose="05000000000000000000" pitchFamily="2" charset="2"/>
              </a:rPr>
              <a:t>tưởng</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a:t>
            </a:r>
          </a:p>
          <a:p>
            <a:pPr>
              <a:buFontTx/>
              <a:buChar char="-"/>
            </a:pPr>
            <a:r>
              <a:rPr lang="en-US" dirty="0" err="1">
                <a:sym typeface="Wingdings" panose="05000000000000000000" pitchFamily="2" charset="2"/>
              </a:rPr>
              <a:t>Bất</a:t>
            </a:r>
            <a:r>
              <a:rPr lang="en-US" dirty="0">
                <a:sym typeface="Wingdings" panose="05000000000000000000" pitchFamily="2" charset="2"/>
              </a:rPr>
              <a:t> </a:t>
            </a:r>
            <a:r>
              <a:rPr lang="en-US" dirty="0" err="1">
                <a:sym typeface="Wingdings" panose="05000000000000000000" pitchFamily="2" charset="2"/>
              </a:rPr>
              <a:t>động</a:t>
            </a:r>
            <a:r>
              <a:rPr lang="en-US" dirty="0">
                <a:sym typeface="Wingdings" panose="05000000000000000000" pitchFamily="2" charset="2"/>
              </a:rPr>
              <a:t>, </a:t>
            </a:r>
            <a:r>
              <a:rPr lang="en-US" dirty="0" err="1">
                <a:sym typeface="Wingdings" panose="05000000000000000000" pitchFamily="2" charset="2"/>
              </a:rPr>
              <a:t>hàn</a:t>
            </a:r>
            <a:r>
              <a:rPr lang="en-US" dirty="0">
                <a:sym typeface="Wingdings" panose="05000000000000000000" pitchFamily="2" charset="2"/>
              </a:rPr>
              <a:t> </a:t>
            </a:r>
            <a:r>
              <a:rPr lang="en-US" dirty="0" err="1">
                <a:sym typeface="Wingdings" panose="05000000000000000000" pitchFamily="2" charset="2"/>
              </a:rPr>
              <a:t>cứng</a:t>
            </a:r>
            <a:r>
              <a:rPr lang="en-US" dirty="0">
                <a:sym typeface="Wingdings" panose="05000000000000000000" pitchFamily="2" charset="2"/>
              </a:rPr>
              <a:t> </a:t>
            </a:r>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đoạn</a:t>
            </a:r>
            <a:r>
              <a:rPr lang="en-US" dirty="0">
                <a:sym typeface="Wingdings" panose="05000000000000000000" pitchFamily="2" charset="2"/>
              </a:rPr>
              <a:t> CS </a:t>
            </a:r>
            <a:r>
              <a:rPr lang="en-US" dirty="0" err="1">
                <a:sym typeface="Wingdings" panose="05000000000000000000" pitchFamily="2" charset="2"/>
              </a:rPr>
              <a:t>ngắn</a:t>
            </a:r>
            <a:r>
              <a:rPr lang="en-US" dirty="0">
                <a:sym typeface="Wingdings" panose="05000000000000000000" pitchFamily="2" charset="2"/>
              </a:rPr>
              <a:t> </a:t>
            </a:r>
            <a:r>
              <a:rPr lang="en-US" dirty="0" err="1">
                <a:sym typeface="Wingdings" panose="05000000000000000000" pitchFamily="2" charset="2"/>
              </a:rPr>
              <a:t>nhất</a:t>
            </a:r>
            <a:r>
              <a:rPr lang="en-US" dirty="0">
                <a:sym typeface="Wingdings" panose="05000000000000000000" pitchFamily="2" charset="2"/>
              </a:rPr>
              <a:t>.</a:t>
            </a:r>
          </a:p>
          <a:p>
            <a:pPr marL="0" indent="0">
              <a:buNone/>
            </a:pPr>
            <a:r>
              <a:rPr lang="en-US" b="1" dirty="0" err="1">
                <a:sym typeface="Wingdings" panose="05000000000000000000" pitchFamily="2" charset="2"/>
              </a:rPr>
              <a:t>Ưu</a:t>
            </a:r>
            <a:r>
              <a:rPr lang="en-US" b="1" dirty="0">
                <a:sym typeface="Wingdings" panose="05000000000000000000" pitchFamily="2" charset="2"/>
              </a:rPr>
              <a:t> </a:t>
            </a:r>
            <a:r>
              <a:rPr lang="en-US" b="1" dirty="0" err="1">
                <a:sym typeface="Wingdings" panose="05000000000000000000" pitchFamily="2" charset="2"/>
              </a:rPr>
              <a:t>điểm</a:t>
            </a:r>
            <a:r>
              <a:rPr lang="en-US" b="1" dirty="0">
                <a:sym typeface="Wingdings" panose="05000000000000000000" pitchFamily="2" charset="2"/>
              </a:rPr>
              <a:t> </a:t>
            </a:r>
            <a:r>
              <a:rPr lang="en-US" b="1" baseline="30000" dirty="0">
                <a:sym typeface="Wingdings" panose="05000000000000000000" pitchFamily="2" charset="2"/>
              </a:rPr>
              <a:t>[1],[2]</a:t>
            </a:r>
            <a:endParaRPr lang="en-US" b="1" dirty="0">
              <a:sym typeface="Wingdings" panose="05000000000000000000" pitchFamily="2" charset="2"/>
            </a:endParaRPr>
          </a:p>
          <a:p>
            <a:pPr>
              <a:buFontTx/>
              <a:buChar char="-"/>
            </a:pPr>
            <a:r>
              <a:rPr lang="en-US" dirty="0" err="1">
                <a:sym typeface="Wingdings" panose="05000000000000000000" pitchFamily="2" charset="2"/>
              </a:rPr>
              <a:t>Làm</a:t>
            </a:r>
            <a:r>
              <a:rPr lang="en-US" dirty="0">
                <a:sym typeface="Wingdings" panose="05000000000000000000" pitchFamily="2" charset="2"/>
              </a:rPr>
              <a:t> </a:t>
            </a:r>
            <a:r>
              <a:rPr lang="en-US" dirty="0" err="1">
                <a:sym typeface="Wingdings" panose="05000000000000000000" pitchFamily="2" charset="2"/>
              </a:rPr>
              <a:t>vững</a:t>
            </a:r>
            <a:r>
              <a:rPr lang="en-US" dirty="0">
                <a:sym typeface="Wingdings" panose="05000000000000000000" pitchFamily="2" charset="2"/>
              </a:rPr>
              <a:t> CS </a:t>
            </a:r>
            <a:r>
              <a:rPr lang="en-US" dirty="0" err="1">
                <a:sym typeface="Wingdings" panose="05000000000000000000" pitchFamily="2" charset="2"/>
              </a:rPr>
              <a:t>tốt</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nhanh</a:t>
            </a:r>
            <a:endParaRPr lang="en-US" dirty="0">
              <a:sym typeface="Wingdings" panose="05000000000000000000" pitchFamily="2" charset="2"/>
            </a:endParaRPr>
          </a:p>
          <a:p>
            <a:pPr>
              <a:buFontTx/>
              <a:buChar char="-"/>
            </a:pPr>
            <a:r>
              <a:rPr lang="en-US" dirty="0" err="1">
                <a:sym typeface="Wingdings" panose="05000000000000000000" pitchFamily="2" charset="2"/>
              </a:rPr>
              <a:t>Giảm</a:t>
            </a:r>
            <a:r>
              <a:rPr lang="en-US" dirty="0">
                <a:sym typeface="Wingdings" panose="05000000000000000000" pitchFamily="2" charset="2"/>
              </a:rPr>
              <a:t> </a:t>
            </a:r>
            <a:r>
              <a:rPr lang="en-US" dirty="0" err="1">
                <a:sym typeface="Wingdings" panose="05000000000000000000" pitchFamily="2" charset="2"/>
              </a:rPr>
              <a:t>đau</a:t>
            </a:r>
            <a:r>
              <a:rPr lang="en-US" dirty="0">
                <a:sym typeface="Wingdings" panose="05000000000000000000" pitchFamily="2" charset="2"/>
              </a:rPr>
              <a:t> </a:t>
            </a:r>
            <a:r>
              <a:rPr lang="en-US" dirty="0" err="1">
                <a:sym typeface="Wingdings" panose="05000000000000000000" pitchFamily="2" charset="2"/>
              </a:rPr>
              <a:t>nhanh</a:t>
            </a:r>
            <a:r>
              <a:rPr lang="en-US" dirty="0">
                <a:sym typeface="Wingdings" panose="05000000000000000000" pitchFamily="2" charset="2"/>
              </a:rPr>
              <a:t>  </a:t>
            </a:r>
            <a:r>
              <a:rPr lang="en-US" dirty="0" err="1">
                <a:sym typeface="Wingdings" panose="05000000000000000000" pitchFamily="2" charset="2"/>
              </a:rPr>
              <a:t>vận</a:t>
            </a:r>
            <a:r>
              <a:rPr lang="en-US" dirty="0">
                <a:sym typeface="Wingdings" panose="05000000000000000000" pitchFamily="2" charset="2"/>
              </a:rPr>
              <a:t> </a:t>
            </a:r>
            <a:r>
              <a:rPr lang="en-US" dirty="0" err="1">
                <a:sym typeface="Wingdings" panose="05000000000000000000" pitchFamily="2" charset="2"/>
              </a:rPr>
              <a:t>động</a:t>
            </a:r>
            <a:r>
              <a:rPr lang="en-US" dirty="0">
                <a:sym typeface="Wingdings" panose="05000000000000000000" pitchFamily="2" charset="2"/>
              </a:rPr>
              <a:t> </a:t>
            </a:r>
            <a:r>
              <a:rPr lang="en-US" dirty="0" err="1">
                <a:sym typeface="Wingdings" panose="05000000000000000000" pitchFamily="2" charset="2"/>
              </a:rPr>
              <a:t>sớm</a:t>
            </a:r>
            <a:endParaRPr lang="en-US" dirty="0">
              <a:sym typeface="Wingdings" panose="05000000000000000000" pitchFamily="2" charset="2"/>
            </a:endParaRPr>
          </a:p>
          <a:p>
            <a:pPr>
              <a:buFontTx/>
              <a:buChar char="-"/>
            </a:pPr>
            <a:r>
              <a:rPr lang="en-US" dirty="0" err="1">
                <a:sym typeface="Wingdings" panose="05000000000000000000" pitchFamily="2" charset="2"/>
              </a:rPr>
              <a:t>Khả</a:t>
            </a:r>
            <a:r>
              <a:rPr lang="en-US" dirty="0">
                <a:sym typeface="Wingdings" panose="05000000000000000000" pitchFamily="2" charset="2"/>
              </a:rPr>
              <a:t> </a:t>
            </a:r>
            <a:r>
              <a:rPr lang="en-US" dirty="0" err="1">
                <a:sym typeface="Wingdings" panose="05000000000000000000" pitchFamily="2" charset="2"/>
              </a:rPr>
              <a:t>năng</a:t>
            </a:r>
            <a:r>
              <a:rPr lang="en-US" dirty="0">
                <a:sym typeface="Wingdings" panose="05000000000000000000" pitchFamily="2" charset="2"/>
              </a:rPr>
              <a:t> </a:t>
            </a:r>
            <a:r>
              <a:rPr lang="en-US" dirty="0" err="1">
                <a:sym typeface="Wingdings" panose="05000000000000000000" pitchFamily="2" charset="2"/>
              </a:rPr>
              <a:t>giải</a:t>
            </a:r>
            <a:r>
              <a:rPr lang="en-US" dirty="0">
                <a:sym typeface="Wingdings" panose="05000000000000000000" pitchFamily="2" charset="2"/>
              </a:rPr>
              <a:t> </a:t>
            </a:r>
            <a:r>
              <a:rPr lang="en-US" dirty="0" err="1">
                <a:sym typeface="Wingdings" panose="05000000000000000000" pitchFamily="2" charset="2"/>
              </a:rPr>
              <a:t>áp</a:t>
            </a:r>
            <a:r>
              <a:rPr lang="en-US" dirty="0">
                <a:sym typeface="Wingdings" panose="05000000000000000000" pitchFamily="2" charset="2"/>
              </a:rPr>
              <a:t> </a:t>
            </a:r>
            <a:r>
              <a:rPr lang="en-US" dirty="0" err="1">
                <a:sym typeface="Wingdings" panose="05000000000000000000" pitchFamily="2" charset="2"/>
              </a:rPr>
              <a:t>tủy</a:t>
            </a:r>
            <a:r>
              <a:rPr lang="en-US" dirty="0">
                <a:sym typeface="Wingdings" panose="05000000000000000000" pitchFamily="2" charset="2"/>
              </a:rPr>
              <a:t> </a:t>
            </a:r>
            <a:r>
              <a:rPr lang="en-US" dirty="0" err="1">
                <a:sym typeface="Wingdings" panose="05000000000000000000" pitchFamily="2" charset="2"/>
              </a:rPr>
              <a:t>cao</a:t>
            </a:r>
            <a:r>
              <a:rPr lang="en-US" dirty="0">
                <a:sym typeface="Wingdings" panose="05000000000000000000" pitchFamily="2" charset="2"/>
              </a:rPr>
              <a:t>  </a:t>
            </a:r>
            <a:r>
              <a:rPr lang="en-US" dirty="0" err="1">
                <a:sym typeface="Wingdings" panose="05000000000000000000" pitchFamily="2" charset="2"/>
              </a:rPr>
              <a:t>phục</a:t>
            </a:r>
            <a:r>
              <a:rPr lang="en-US" dirty="0">
                <a:sym typeface="Wingdings" panose="05000000000000000000" pitchFamily="2" charset="2"/>
              </a:rPr>
              <a:t> </a:t>
            </a:r>
            <a:r>
              <a:rPr lang="en-US" dirty="0" err="1">
                <a:sym typeface="Wingdings" panose="05000000000000000000" pitchFamily="2" charset="2"/>
              </a:rPr>
              <a:t>hồi</a:t>
            </a:r>
            <a:r>
              <a:rPr lang="en-US" dirty="0">
                <a:sym typeface="Wingdings" panose="05000000000000000000" pitchFamily="2" charset="2"/>
              </a:rPr>
              <a:t> </a:t>
            </a:r>
            <a:r>
              <a:rPr lang="en-US" dirty="0" err="1">
                <a:sym typeface="Wingdings" panose="05000000000000000000" pitchFamily="2" charset="2"/>
              </a:rPr>
              <a:t>sớm</a:t>
            </a:r>
            <a:endParaRPr lang="en-US" dirty="0">
              <a:sym typeface="Wingdings" panose="05000000000000000000" pitchFamily="2" charset="2"/>
            </a:endParaRPr>
          </a:p>
          <a:p>
            <a:pPr>
              <a:buFontTx/>
              <a:buChar char="-"/>
            </a:pPr>
            <a:r>
              <a:rPr lang="en-US" dirty="0" err="1">
                <a:sym typeface="Wingdings" panose="05000000000000000000" pitchFamily="2" charset="2"/>
              </a:rPr>
              <a:t>Giảm</a:t>
            </a:r>
            <a:r>
              <a:rPr lang="en-US" dirty="0">
                <a:sym typeface="Wingdings" panose="05000000000000000000" pitchFamily="2" charset="2"/>
              </a:rPr>
              <a:t> </a:t>
            </a:r>
            <a:r>
              <a:rPr lang="en-US" dirty="0" err="1">
                <a:sym typeface="Wingdings" panose="05000000000000000000" pitchFamily="2" charset="2"/>
              </a:rPr>
              <a:t>thời</a:t>
            </a:r>
            <a:r>
              <a:rPr lang="en-US" dirty="0">
                <a:sym typeface="Wingdings" panose="05000000000000000000" pitchFamily="2" charset="2"/>
              </a:rPr>
              <a:t> </a:t>
            </a:r>
            <a:r>
              <a:rPr lang="en-US" dirty="0" err="1">
                <a:sym typeface="Wingdings" panose="05000000000000000000" pitchFamily="2" charset="2"/>
              </a:rPr>
              <a:t>gian</a:t>
            </a:r>
            <a:r>
              <a:rPr lang="en-US" dirty="0">
                <a:sym typeface="Wingdings" panose="05000000000000000000" pitchFamily="2" charset="2"/>
              </a:rPr>
              <a:t> </a:t>
            </a:r>
            <a:r>
              <a:rPr lang="en-US" dirty="0" err="1">
                <a:sym typeface="Wingdings" panose="05000000000000000000" pitchFamily="2" charset="2"/>
              </a:rPr>
              <a:t>nằm</a:t>
            </a:r>
            <a:r>
              <a:rPr lang="en-US" dirty="0">
                <a:sym typeface="Wingdings" panose="05000000000000000000" pitchFamily="2" charset="2"/>
              </a:rPr>
              <a:t> </a:t>
            </a:r>
            <a:r>
              <a:rPr lang="en-US" dirty="0" err="1">
                <a:sym typeface="Wingdings" panose="05000000000000000000" pitchFamily="2" charset="2"/>
              </a:rPr>
              <a:t>viện</a:t>
            </a:r>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a:t>
            </a:r>
            <a:r>
              <a:rPr lang="en-US" dirty="0" err="1">
                <a:sym typeface="Wingdings" panose="05000000000000000000" pitchFamily="2" charset="2"/>
              </a:rPr>
              <a:t>luyện</a:t>
            </a:r>
            <a:r>
              <a:rPr lang="en-US" dirty="0">
                <a:sym typeface="Wingdings" panose="05000000000000000000" pitchFamily="2" charset="2"/>
              </a:rPr>
              <a:t> </a:t>
            </a:r>
            <a:r>
              <a:rPr lang="en-US" dirty="0" err="1">
                <a:sym typeface="Wingdings" panose="05000000000000000000" pitchFamily="2" charset="2"/>
              </a:rPr>
              <a:t>sớm</a:t>
            </a:r>
            <a:endParaRPr lang="en-US" dirty="0">
              <a:sym typeface="Wingdings" panose="05000000000000000000" pitchFamily="2" charset="2"/>
            </a:endParaRPr>
          </a:p>
          <a:p>
            <a:pPr marL="0" indent="0">
              <a:buNone/>
            </a:pPr>
            <a:r>
              <a:rPr lang="en-US" b="1" dirty="0" err="1">
                <a:sym typeface="Wingdings" panose="05000000000000000000" pitchFamily="2" charset="2"/>
              </a:rPr>
              <a:t>Khó</a:t>
            </a:r>
            <a:r>
              <a:rPr lang="en-US" b="1" dirty="0">
                <a:sym typeface="Wingdings" panose="05000000000000000000" pitchFamily="2" charset="2"/>
              </a:rPr>
              <a:t> </a:t>
            </a:r>
            <a:r>
              <a:rPr lang="en-US" b="1" dirty="0" err="1">
                <a:sym typeface="Wingdings" panose="05000000000000000000" pitchFamily="2" charset="2"/>
              </a:rPr>
              <a:t>khăn</a:t>
            </a:r>
            <a:r>
              <a:rPr lang="en-US" b="1" dirty="0">
                <a:sym typeface="Wingdings" panose="05000000000000000000" pitchFamily="2" charset="2"/>
              </a:rPr>
              <a:t>: </a:t>
            </a:r>
            <a:r>
              <a:rPr lang="en-US" dirty="0" err="1">
                <a:sym typeface="Wingdings" panose="05000000000000000000" pitchFamily="2" charset="2"/>
              </a:rPr>
              <a:t>tài</a:t>
            </a:r>
            <a:r>
              <a:rPr lang="en-US" dirty="0">
                <a:sym typeface="Wingdings" panose="05000000000000000000" pitchFamily="2" charset="2"/>
              </a:rPr>
              <a:t> </a:t>
            </a:r>
            <a:r>
              <a:rPr lang="en-US" dirty="0" err="1">
                <a:sym typeface="Wingdings" panose="05000000000000000000" pitchFamily="2" charset="2"/>
              </a:rPr>
              <a:t>chính</a:t>
            </a:r>
            <a:r>
              <a:rPr lang="en-US" dirty="0">
                <a:sym typeface="Wingdings" panose="05000000000000000000" pitchFamily="2" charset="2"/>
              </a:rPr>
              <a:t>, </a:t>
            </a:r>
            <a:r>
              <a:rPr lang="en-US" dirty="0" err="1">
                <a:sym typeface="Wingdings" panose="05000000000000000000" pitchFamily="2" charset="2"/>
              </a:rPr>
              <a:t>trình</a:t>
            </a:r>
            <a:r>
              <a:rPr lang="en-US" dirty="0">
                <a:sym typeface="Wingdings" panose="05000000000000000000" pitchFamily="2" charset="2"/>
              </a:rPr>
              <a:t> </a:t>
            </a:r>
            <a:r>
              <a:rPr lang="en-US" dirty="0" err="1">
                <a:sym typeface="Wingdings" panose="05000000000000000000" pitchFamily="2" charset="2"/>
              </a:rPr>
              <a:t>độ</a:t>
            </a:r>
            <a:r>
              <a:rPr lang="en-US" dirty="0">
                <a:sym typeface="Wingdings" panose="05000000000000000000" pitchFamily="2" charset="2"/>
              </a:rPr>
              <a:t> NVYT, </a:t>
            </a:r>
            <a:r>
              <a:rPr lang="en-US" dirty="0" err="1">
                <a:sym typeface="Wingdings" panose="05000000000000000000" pitchFamily="2" charset="2"/>
              </a:rPr>
              <a:t>cơ</a:t>
            </a:r>
            <a:r>
              <a:rPr lang="en-US" dirty="0">
                <a:sym typeface="Wingdings" panose="05000000000000000000" pitchFamily="2" charset="2"/>
              </a:rPr>
              <a:t> </a:t>
            </a:r>
            <a:r>
              <a:rPr lang="en-US" dirty="0" err="1">
                <a:sym typeface="Wingdings" panose="05000000000000000000" pitchFamily="2" charset="2"/>
              </a:rPr>
              <a:t>sở</a:t>
            </a:r>
            <a:r>
              <a:rPr lang="en-US" dirty="0">
                <a:sym typeface="Wingdings" panose="05000000000000000000" pitchFamily="2" charset="2"/>
              </a:rPr>
              <a:t> </a:t>
            </a:r>
            <a:r>
              <a:rPr lang="en-US" dirty="0" err="1">
                <a:sym typeface="Wingdings" panose="05000000000000000000" pitchFamily="2" charset="2"/>
              </a:rPr>
              <a:t>vật</a:t>
            </a:r>
            <a:r>
              <a:rPr lang="en-US" dirty="0">
                <a:sym typeface="Wingdings" panose="05000000000000000000" pitchFamily="2" charset="2"/>
              </a:rPr>
              <a:t> </a:t>
            </a:r>
            <a:r>
              <a:rPr lang="en-US" dirty="0" err="1">
                <a:sym typeface="Wingdings" panose="05000000000000000000" pitchFamily="2" charset="2"/>
              </a:rPr>
              <a:t>chất</a:t>
            </a:r>
            <a:r>
              <a:rPr lang="en-US" dirty="0">
                <a:sym typeface="Wingdings" panose="05000000000000000000" pitchFamily="2" charset="2"/>
              </a:rPr>
              <a:t>.</a:t>
            </a:r>
            <a:endParaRPr lang="en-US" dirty="0"/>
          </a:p>
        </p:txBody>
      </p:sp>
      <p:sp>
        <p:nvSpPr>
          <p:cNvPr id="4" name="TextBox 3"/>
          <p:cNvSpPr txBox="1"/>
          <p:nvPr/>
        </p:nvSpPr>
        <p:spPr>
          <a:xfrm>
            <a:off x="359228" y="5262562"/>
            <a:ext cx="10744201" cy="1200329"/>
          </a:xfrm>
          <a:prstGeom prst="rect">
            <a:avLst/>
          </a:prstGeom>
          <a:noFill/>
        </p:spPr>
        <p:txBody>
          <a:bodyPr wrap="square" rtlCol="0">
            <a:spAutoFit/>
          </a:bodyPr>
          <a:lstStyle/>
          <a:p>
            <a:pPr marL="342900" indent="-342900">
              <a:buAutoNum type="arabicPeriod"/>
            </a:pPr>
            <a:r>
              <a:rPr lang="en-US" dirty="0" err="1">
                <a:solidFill>
                  <a:schemeClr val="accent2">
                    <a:lumMod val="75000"/>
                  </a:schemeClr>
                </a:solidFill>
              </a:rPr>
              <a:t>Gertzbein</a:t>
            </a:r>
            <a:r>
              <a:rPr lang="en-US" dirty="0">
                <a:solidFill>
                  <a:schemeClr val="accent2">
                    <a:lumMod val="75000"/>
                  </a:schemeClr>
                </a:solidFill>
              </a:rPr>
              <a:t> SD. Scoliosis Research Society. Multicenter spine fracture study. Spine (</a:t>
            </a:r>
            <a:r>
              <a:rPr lang="en-US" dirty="0" err="1">
                <a:solidFill>
                  <a:schemeClr val="accent2">
                    <a:lumMod val="75000"/>
                  </a:schemeClr>
                </a:solidFill>
              </a:rPr>
              <a:t>Phila</a:t>
            </a:r>
            <a:r>
              <a:rPr lang="en-US" dirty="0">
                <a:solidFill>
                  <a:schemeClr val="accent2">
                    <a:lumMod val="75000"/>
                  </a:schemeClr>
                </a:solidFill>
              </a:rPr>
              <a:t> Pa 1976) 1992;17:528–40.</a:t>
            </a:r>
          </a:p>
          <a:p>
            <a:pPr marL="342900" indent="-342900">
              <a:buAutoNum type="arabicPeriod"/>
            </a:pPr>
            <a:r>
              <a:rPr lang="en-US" dirty="0">
                <a:solidFill>
                  <a:schemeClr val="accent2">
                    <a:lumMod val="75000"/>
                  </a:schemeClr>
                </a:solidFill>
              </a:rPr>
              <a:t>Denis F, Armstrong GW, </a:t>
            </a:r>
            <a:r>
              <a:rPr lang="en-US" dirty="0" err="1">
                <a:solidFill>
                  <a:schemeClr val="accent2">
                    <a:lumMod val="75000"/>
                  </a:schemeClr>
                </a:solidFill>
              </a:rPr>
              <a:t>Searls</a:t>
            </a:r>
            <a:r>
              <a:rPr lang="en-US" dirty="0">
                <a:solidFill>
                  <a:schemeClr val="accent2">
                    <a:lumMod val="75000"/>
                  </a:schemeClr>
                </a:solidFill>
              </a:rPr>
              <a:t> K, </a:t>
            </a:r>
            <a:r>
              <a:rPr lang="en-US" dirty="0" err="1">
                <a:solidFill>
                  <a:schemeClr val="accent2">
                    <a:lumMod val="75000"/>
                  </a:schemeClr>
                </a:solidFill>
              </a:rPr>
              <a:t>Matta</a:t>
            </a:r>
            <a:r>
              <a:rPr lang="en-US" dirty="0">
                <a:solidFill>
                  <a:schemeClr val="accent2">
                    <a:lumMod val="75000"/>
                  </a:schemeClr>
                </a:solidFill>
              </a:rPr>
              <a:t> L. Acute thoracolumbar burst fractures in the absence of neurologic deficit. A comparison between operative and </a:t>
            </a:r>
            <a:r>
              <a:rPr lang="en-US" dirty="0" err="1">
                <a:solidFill>
                  <a:schemeClr val="accent2">
                    <a:lumMod val="75000"/>
                  </a:schemeClr>
                </a:solidFill>
              </a:rPr>
              <a:t>nonoperative</a:t>
            </a:r>
            <a:r>
              <a:rPr lang="en-US" dirty="0">
                <a:solidFill>
                  <a:schemeClr val="accent2">
                    <a:lumMod val="75000"/>
                  </a:schemeClr>
                </a:solidFill>
              </a:rPr>
              <a:t> treatment. </a:t>
            </a:r>
            <a:r>
              <a:rPr lang="en-US" dirty="0" err="1">
                <a:solidFill>
                  <a:schemeClr val="accent2">
                    <a:lumMod val="75000"/>
                  </a:schemeClr>
                </a:solidFill>
              </a:rPr>
              <a:t>Clin</a:t>
            </a:r>
            <a:r>
              <a:rPr lang="en-US" dirty="0">
                <a:solidFill>
                  <a:schemeClr val="accent2">
                    <a:lumMod val="75000"/>
                  </a:schemeClr>
                </a:solidFill>
              </a:rPr>
              <a:t> </a:t>
            </a:r>
            <a:r>
              <a:rPr lang="en-US" dirty="0" err="1">
                <a:solidFill>
                  <a:schemeClr val="accent2">
                    <a:lumMod val="75000"/>
                  </a:schemeClr>
                </a:solidFill>
              </a:rPr>
              <a:t>Orthop</a:t>
            </a:r>
            <a:r>
              <a:rPr lang="en-US" dirty="0">
                <a:solidFill>
                  <a:schemeClr val="accent2">
                    <a:lumMod val="75000"/>
                  </a:schemeClr>
                </a:solidFill>
              </a:rPr>
              <a:t> </a:t>
            </a:r>
            <a:r>
              <a:rPr lang="en-US" dirty="0" err="1">
                <a:solidFill>
                  <a:schemeClr val="accent2">
                    <a:lumMod val="75000"/>
                  </a:schemeClr>
                </a:solidFill>
              </a:rPr>
              <a:t>Relat</a:t>
            </a:r>
            <a:r>
              <a:rPr lang="en-US" dirty="0">
                <a:solidFill>
                  <a:schemeClr val="accent2">
                    <a:lumMod val="75000"/>
                  </a:schemeClr>
                </a:solidFill>
              </a:rPr>
              <a:t> Res. 1984:142–9.</a:t>
            </a:r>
          </a:p>
        </p:txBody>
      </p:sp>
    </p:spTree>
    <p:extLst>
      <p:ext uri="{BB962C8B-B14F-4D97-AF65-F5344CB8AC3E}">
        <p14:creationId xmlns:p14="http://schemas.microsoft.com/office/powerpoint/2010/main" val="2881076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 y="0"/>
            <a:ext cx="10515600" cy="1325563"/>
          </a:xfrm>
        </p:spPr>
        <p:txBody>
          <a:bodyPr/>
          <a:lstStyle/>
          <a:p>
            <a:r>
              <a:rPr lang="en-US" dirty="0" err="1"/>
              <a:t>Khi</a:t>
            </a:r>
            <a:r>
              <a:rPr lang="en-US" dirty="0"/>
              <a:t> </a:t>
            </a:r>
            <a:r>
              <a:rPr lang="en-US" dirty="0" err="1"/>
              <a:t>nào</a:t>
            </a:r>
            <a:r>
              <a:rPr lang="en-US" dirty="0"/>
              <a:t> </a:t>
            </a:r>
            <a:r>
              <a:rPr lang="en-US" dirty="0" err="1"/>
              <a:t>thì</a:t>
            </a:r>
            <a:r>
              <a:rPr lang="en-US" dirty="0"/>
              <a:t> </a:t>
            </a:r>
            <a:r>
              <a:rPr lang="en-US" dirty="0" err="1"/>
              <a:t>phẫu</a:t>
            </a:r>
            <a:r>
              <a:rPr lang="en-US" dirty="0"/>
              <a:t> </a:t>
            </a:r>
            <a:r>
              <a:rPr lang="en-US" dirty="0" err="1"/>
              <a:t>thuật</a:t>
            </a:r>
            <a:r>
              <a:rPr lang="en-US" dirty="0"/>
              <a:t>?</a:t>
            </a:r>
          </a:p>
        </p:txBody>
      </p:sp>
      <p:pic>
        <p:nvPicPr>
          <p:cNvPr id="6" name="Picture 5"/>
          <p:cNvPicPr>
            <a:picLocks noChangeAspect="1"/>
          </p:cNvPicPr>
          <p:nvPr/>
        </p:nvPicPr>
        <p:blipFill>
          <a:blip r:embed="rId2"/>
          <a:stretch>
            <a:fillRect/>
          </a:stretch>
        </p:blipFill>
        <p:spPr>
          <a:xfrm>
            <a:off x="1546946" y="1069830"/>
            <a:ext cx="8317490" cy="4917830"/>
          </a:xfrm>
          <a:prstGeom prst="rect">
            <a:avLst/>
          </a:prstGeom>
        </p:spPr>
      </p:pic>
      <p:sp>
        <p:nvSpPr>
          <p:cNvPr id="8" name="TextBox 7"/>
          <p:cNvSpPr txBox="1"/>
          <p:nvPr/>
        </p:nvSpPr>
        <p:spPr>
          <a:xfrm>
            <a:off x="581891" y="5987660"/>
            <a:ext cx="10778836" cy="923330"/>
          </a:xfrm>
          <a:prstGeom prst="rect">
            <a:avLst/>
          </a:prstGeom>
          <a:noFill/>
        </p:spPr>
        <p:txBody>
          <a:bodyPr wrap="square" rtlCol="0">
            <a:spAutoFit/>
          </a:bodyPr>
          <a:lstStyle/>
          <a:p>
            <a:r>
              <a:rPr lang="en-US" dirty="0">
                <a:solidFill>
                  <a:schemeClr val="accent2">
                    <a:lumMod val="75000"/>
                  </a:schemeClr>
                </a:solidFill>
              </a:rPr>
              <a:t>Congress of Neurological Surgeons Systematic Review and Evidence-Based Guidelines on the Evaluation and Treatment of Patients With Thoracolumbar Spine Trauma (2018)</a:t>
            </a:r>
          </a:p>
          <a:p>
            <a:endParaRPr lang="en-US" dirty="0"/>
          </a:p>
        </p:txBody>
      </p:sp>
    </p:spTree>
    <p:extLst>
      <p:ext uri="{BB962C8B-B14F-4D97-AF65-F5344CB8AC3E}">
        <p14:creationId xmlns:p14="http://schemas.microsoft.com/office/powerpoint/2010/main" val="48487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7" y="0"/>
            <a:ext cx="10515600" cy="1325563"/>
          </a:xfrm>
        </p:spPr>
        <p:txBody>
          <a:bodyPr/>
          <a:lstStyle/>
          <a:p>
            <a:r>
              <a:rPr lang="en-US" dirty="0" err="1"/>
              <a:t>Đường</a:t>
            </a:r>
            <a:r>
              <a:rPr lang="en-US" dirty="0"/>
              <a:t> </a:t>
            </a:r>
            <a:r>
              <a:rPr lang="en-US" dirty="0" err="1"/>
              <a:t>mổ</a:t>
            </a:r>
            <a:endParaRPr lang="en-US" dirty="0"/>
          </a:p>
        </p:txBody>
      </p:sp>
      <p:sp>
        <p:nvSpPr>
          <p:cNvPr id="3" name="Content Placeholder 2"/>
          <p:cNvSpPr>
            <a:spLocks noGrp="1"/>
          </p:cNvSpPr>
          <p:nvPr>
            <p:ph idx="1"/>
          </p:nvPr>
        </p:nvSpPr>
        <p:spPr>
          <a:xfrm>
            <a:off x="185058" y="1325563"/>
            <a:ext cx="3749634" cy="4354801"/>
          </a:xfrm>
        </p:spPr>
        <p:txBody>
          <a:bodyPr>
            <a:normAutofit fontScale="92500" lnSpcReduction="10000"/>
          </a:bodyPr>
          <a:lstStyle/>
          <a:p>
            <a:pPr marL="0" indent="0">
              <a:buNone/>
            </a:pPr>
            <a:r>
              <a:rPr lang="en-US" dirty="0" err="1"/>
              <a:t>Không</a:t>
            </a:r>
            <a:r>
              <a:rPr lang="en-US" dirty="0"/>
              <a:t> </a:t>
            </a:r>
            <a:r>
              <a:rPr lang="en-US" dirty="0" err="1"/>
              <a:t>có</a:t>
            </a:r>
            <a:r>
              <a:rPr lang="en-US" dirty="0"/>
              <a:t> 1 </a:t>
            </a:r>
            <a:r>
              <a:rPr lang="en-US" dirty="0" err="1"/>
              <a:t>bằng</a:t>
            </a:r>
            <a:r>
              <a:rPr lang="en-US" dirty="0"/>
              <a:t> </a:t>
            </a:r>
            <a:r>
              <a:rPr lang="en-US" dirty="0" err="1"/>
              <a:t>chứng</a:t>
            </a:r>
            <a:r>
              <a:rPr lang="en-US" dirty="0"/>
              <a:t> </a:t>
            </a:r>
            <a:r>
              <a:rPr lang="en-US" dirty="0" err="1"/>
              <a:t>khoa</a:t>
            </a:r>
            <a:r>
              <a:rPr lang="en-US" dirty="0"/>
              <a:t> </a:t>
            </a:r>
            <a:r>
              <a:rPr lang="en-US" dirty="0" err="1"/>
              <a:t>học</a:t>
            </a:r>
            <a:r>
              <a:rPr lang="en-US" dirty="0"/>
              <a:t> </a:t>
            </a:r>
            <a:r>
              <a:rPr lang="en-US" dirty="0" err="1"/>
              <a:t>nào</a:t>
            </a:r>
            <a:r>
              <a:rPr lang="en-US" dirty="0"/>
              <a:t> </a:t>
            </a:r>
            <a:r>
              <a:rPr lang="en-US" dirty="0" err="1"/>
              <a:t>đủ</a:t>
            </a:r>
            <a:r>
              <a:rPr lang="en-US" dirty="0"/>
              <a:t> </a:t>
            </a:r>
            <a:r>
              <a:rPr lang="en-US" dirty="0" err="1"/>
              <a:t>mạnh</a:t>
            </a:r>
            <a:r>
              <a:rPr lang="en-US" dirty="0"/>
              <a:t> </a:t>
            </a:r>
            <a:r>
              <a:rPr lang="en-US" dirty="0" err="1"/>
              <a:t>để</a:t>
            </a:r>
            <a:r>
              <a:rPr lang="en-US" dirty="0"/>
              <a:t> </a:t>
            </a:r>
            <a:r>
              <a:rPr lang="en-US" dirty="0" err="1"/>
              <a:t>giúp</a:t>
            </a:r>
            <a:r>
              <a:rPr lang="en-US" dirty="0"/>
              <a:t> </a:t>
            </a:r>
            <a:r>
              <a:rPr lang="en-US" dirty="0" err="1"/>
              <a:t>chúng</a:t>
            </a:r>
            <a:r>
              <a:rPr lang="en-US" dirty="0"/>
              <a:t> ta </a:t>
            </a:r>
            <a:r>
              <a:rPr lang="en-US" dirty="0" err="1"/>
              <a:t>lựa</a:t>
            </a:r>
            <a:r>
              <a:rPr lang="en-US" dirty="0"/>
              <a:t> </a:t>
            </a:r>
            <a:r>
              <a:rPr lang="en-US" dirty="0" err="1"/>
              <a:t>chọn</a:t>
            </a:r>
            <a:r>
              <a:rPr lang="en-US" dirty="0"/>
              <a:t> </a:t>
            </a:r>
            <a:r>
              <a:rPr lang="en-US" dirty="0" err="1"/>
              <a:t>đường</a:t>
            </a:r>
            <a:r>
              <a:rPr lang="en-US" dirty="0"/>
              <a:t> </a:t>
            </a:r>
            <a:r>
              <a:rPr lang="en-US" dirty="0" err="1"/>
              <a:t>mổ</a:t>
            </a:r>
            <a:r>
              <a:rPr lang="en-US" dirty="0"/>
              <a:t>. </a:t>
            </a:r>
            <a:r>
              <a:rPr lang="en-US" dirty="0" err="1"/>
              <a:t>Nó</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nhiêu</a:t>
            </a:r>
            <a:r>
              <a:rPr lang="en-US" dirty="0"/>
              <a:t> </a:t>
            </a:r>
            <a:r>
              <a:rPr lang="en-US" dirty="0" err="1"/>
              <a:t>yếu</a:t>
            </a:r>
            <a:r>
              <a:rPr lang="en-US" dirty="0"/>
              <a:t> </a:t>
            </a:r>
            <a:r>
              <a:rPr lang="en-US" dirty="0" err="1"/>
              <a:t>tố</a:t>
            </a:r>
            <a:r>
              <a:rPr lang="en-US" dirty="0"/>
              <a:t> </a:t>
            </a:r>
            <a:r>
              <a:rPr lang="en-US" dirty="0" err="1"/>
              <a:t>như</a:t>
            </a:r>
            <a:r>
              <a:rPr lang="en-US" dirty="0"/>
              <a:t>: </a:t>
            </a:r>
            <a:r>
              <a:rPr lang="en-US" dirty="0" err="1"/>
              <a:t>gây</a:t>
            </a:r>
            <a:r>
              <a:rPr lang="en-US" dirty="0"/>
              <a:t> </a:t>
            </a:r>
            <a:r>
              <a:rPr lang="en-US" dirty="0" err="1"/>
              <a:t>mê</a:t>
            </a:r>
            <a:r>
              <a:rPr lang="en-US" dirty="0"/>
              <a:t>, </a:t>
            </a:r>
            <a:r>
              <a:rPr lang="en-US" dirty="0" err="1"/>
              <a:t>tỷ</a:t>
            </a:r>
            <a:r>
              <a:rPr lang="en-US" dirty="0"/>
              <a:t> </a:t>
            </a:r>
            <a:r>
              <a:rPr lang="en-US" dirty="0" err="1"/>
              <a:t>lệ</a:t>
            </a:r>
            <a:r>
              <a:rPr lang="en-US" dirty="0"/>
              <a:t> </a:t>
            </a:r>
            <a:r>
              <a:rPr lang="en-US" dirty="0" err="1"/>
              <a:t>tử</a:t>
            </a:r>
            <a:r>
              <a:rPr lang="en-US" dirty="0"/>
              <a:t> </a:t>
            </a:r>
            <a:r>
              <a:rPr lang="en-US" dirty="0" err="1"/>
              <a:t>vong</a:t>
            </a:r>
            <a:r>
              <a:rPr lang="en-US" dirty="0"/>
              <a:t>, </a:t>
            </a:r>
            <a:r>
              <a:rPr lang="en-US" dirty="0" err="1"/>
              <a:t>tỷ</a:t>
            </a:r>
            <a:r>
              <a:rPr lang="en-US" dirty="0"/>
              <a:t> </a:t>
            </a:r>
            <a:r>
              <a:rPr lang="en-US" dirty="0" err="1"/>
              <a:t>lệ</a:t>
            </a:r>
            <a:r>
              <a:rPr lang="en-US" dirty="0"/>
              <a:t> </a:t>
            </a:r>
            <a:r>
              <a:rPr lang="en-US" dirty="0" err="1"/>
              <a:t>biến</a:t>
            </a:r>
            <a:r>
              <a:rPr lang="en-US" dirty="0"/>
              <a:t> </a:t>
            </a:r>
            <a:r>
              <a:rPr lang="en-US" dirty="0" err="1"/>
              <a:t>chứng</a:t>
            </a:r>
            <a:r>
              <a:rPr lang="en-US" dirty="0"/>
              <a:t>, </a:t>
            </a:r>
            <a:r>
              <a:rPr lang="en-US" dirty="0" err="1"/>
              <a:t>giá</a:t>
            </a:r>
            <a:r>
              <a:rPr lang="en-US" dirty="0"/>
              <a:t> </a:t>
            </a:r>
            <a:r>
              <a:rPr lang="en-US" dirty="0" err="1"/>
              <a:t>cả</a:t>
            </a:r>
            <a:r>
              <a:rPr lang="en-US" dirty="0"/>
              <a:t>, </a:t>
            </a:r>
            <a:r>
              <a:rPr lang="en-US" dirty="0" err="1"/>
              <a:t>trình</a:t>
            </a:r>
            <a:r>
              <a:rPr lang="en-US" dirty="0"/>
              <a:t> </a:t>
            </a:r>
            <a:r>
              <a:rPr lang="en-US" dirty="0" err="1"/>
              <a:t>độ</a:t>
            </a:r>
            <a:r>
              <a:rPr lang="en-US" dirty="0"/>
              <a:t> PTV</a:t>
            </a:r>
            <a:r>
              <a:rPr lang="en-US" baseline="30000" dirty="0"/>
              <a:t>[1]</a:t>
            </a:r>
            <a:endParaRPr lang="en-US" dirty="0"/>
          </a:p>
          <a:p>
            <a:pPr>
              <a:buFontTx/>
              <a:buChar char="-"/>
            </a:pPr>
            <a:r>
              <a:rPr lang="en-US" dirty="0" err="1"/>
              <a:t>Lối</a:t>
            </a:r>
            <a:r>
              <a:rPr lang="en-US" dirty="0"/>
              <a:t> </a:t>
            </a:r>
            <a:r>
              <a:rPr lang="en-US" dirty="0" err="1"/>
              <a:t>trước</a:t>
            </a:r>
            <a:endParaRPr lang="en-US" dirty="0"/>
          </a:p>
          <a:p>
            <a:pPr>
              <a:buFontTx/>
              <a:buChar char="-"/>
            </a:pPr>
            <a:r>
              <a:rPr lang="en-US" dirty="0" err="1"/>
              <a:t>Lối</a:t>
            </a:r>
            <a:r>
              <a:rPr lang="en-US" dirty="0"/>
              <a:t> </a:t>
            </a:r>
            <a:r>
              <a:rPr lang="en-US" dirty="0" err="1"/>
              <a:t>sau</a:t>
            </a:r>
            <a:endParaRPr lang="en-US" dirty="0"/>
          </a:p>
          <a:p>
            <a:pPr>
              <a:buFontTx/>
              <a:buChar char="-"/>
            </a:pPr>
            <a:r>
              <a:rPr lang="en-US" dirty="0" err="1"/>
              <a:t>Kết</a:t>
            </a:r>
            <a:r>
              <a:rPr lang="en-US" dirty="0"/>
              <a:t> </a:t>
            </a:r>
            <a:r>
              <a:rPr lang="en-US" dirty="0" err="1"/>
              <a:t>hợp</a:t>
            </a:r>
            <a:r>
              <a:rPr lang="en-US" dirty="0"/>
              <a:t> </a:t>
            </a:r>
            <a:r>
              <a:rPr lang="en-US" dirty="0" err="1"/>
              <a:t>cả</a:t>
            </a:r>
            <a:r>
              <a:rPr lang="en-US" dirty="0"/>
              <a:t> 2</a:t>
            </a:r>
          </a:p>
        </p:txBody>
      </p:sp>
      <p:sp>
        <p:nvSpPr>
          <p:cNvPr id="5" name="TextBox 4"/>
          <p:cNvSpPr txBox="1"/>
          <p:nvPr/>
        </p:nvSpPr>
        <p:spPr>
          <a:xfrm>
            <a:off x="352467" y="5680364"/>
            <a:ext cx="10671628" cy="1754326"/>
          </a:xfrm>
          <a:prstGeom prst="rect">
            <a:avLst/>
          </a:prstGeom>
          <a:noFill/>
        </p:spPr>
        <p:txBody>
          <a:bodyPr wrap="square" rtlCol="0">
            <a:spAutoFit/>
          </a:bodyPr>
          <a:lstStyle/>
          <a:p>
            <a:pPr marL="342900" indent="-342900">
              <a:buAutoNum type="arabicPeriod"/>
            </a:pPr>
            <a:r>
              <a:rPr lang="en-US" dirty="0" err="1">
                <a:solidFill>
                  <a:schemeClr val="accent2">
                    <a:lumMod val="75000"/>
                  </a:schemeClr>
                </a:solidFill>
              </a:rPr>
              <a:t>Rajasekaran</a:t>
            </a:r>
            <a:r>
              <a:rPr lang="en-US" dirty="0">
                <a:solidFill>
                  <a:schemeClr val="accent2">
                    <a:lumMod val="75000"/>
                  </a:schemeClr>
                </a:solidFill>
              </a:rPr>
              <a:t>. S et al. “Management of thoracolumbar spine trauma: An overview.” </a:t>
            </a:r>
            <a:r>
              <a:rPr lang="en-US" i="1" dirty="0">
                <a:solidFill>
                  <a:schemeClr val="accent2">
                    <a:lumMod val="75000"/>
                  </a:schemeClr>
                </a:solidFill>
              </a:rPr>
              <a:t>Indian journal of </a:t>
            </a:r>
            <a:r>
              <a:rPr lang="en-US" i="1" dirty="0" err="1">
                <a:solidFill>
                  <a:schemeClr val="accent2">
                    <a:lumMod val="75000"/>
                  </a:schemeClr>
                </a:solidFill>
              </a:rPr>
              <a:t>orthopaedics</a:t>
            </a:r>
            <a:r>
              <a:rPr lang="en-US" dirty="0">
                <a:solidFill>
                  <a:schemeClr val="accent2">
                    <a:lumMod val="75000"/>
                  </a:schemeClr>
                </a:solidFill>
              </a:rPr>
              <a:t> vol. 49,1 (2015): 72-82. doi:10.4103/0019-5413.143914</a:t>
            </a:r>
          </a:p>
          <a:p>
            <a:pPr marL="342900" indent="-342900">
              <a:buFontTx/>
              <a:buAutoNum type="arabicPeriod"/>
            </a:pPr>
            <a:r>
              <a:rPr lang="en-US" dirty="0">
                <a:solidFill>
                  <a:schemeClr val="accent2">
                    <a:lumMod val="75000"/>
                  </a:schemeClr>
                </a:solidFill>
              </a:rPr>
              <a:t>Congress of Neurological Surgeons Systematic Review and Evidence-Based Guidelines on the Evaluation and Treatment of Patients With Thoracolumbar Spine Trauma (2018)</a:t>
            </a:r>
          </a:p>
          <a:p>
            <a:pPr marL="342900" indent="-342900">
              <a:buAutoNum type="arabicPeriod"/>
            </a:pPr>
            <a:endParaRPr lang="en-US" dirty="0">
              <a:solidFill>
                <a:schemeClr val="accent2">
                  <a:lumMod val="75000"/>
                </a:schemeClr>
              </a:solidFill>
            </a:endParaRPr>
          </a:p>
          <a:p>
            <a:pPr marL="342900" indent="-342900">
              <a:buAutoNum type="arabicPeriod"/>
            </a:pPr>
            <a:endParaRPr lang="en-US"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5442857" y="60817"/>
            <a:ext cx="6400368" cy="5619547"/>
          </a:xfrm>
          <a:prstGeom prst="rect">
            <a:avLst/>
          </a:prstGeom>
        </p:spPr>
      </p:pic>
    </p:spTree>
    <p:extLst>
      <p:ext uri="{BB962C8B-B14F-4D97-AF65-F5344CB8AC3E}">
        <p14:creationId xmlns:p14="http://schemas.microsoft.com/office/powerpoint/2010/main" val="3567130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475796"/>
            <a:ext cx="5704114" cy="6113689"/>
          </a:xfrm>
        </p:spPr>
        <p:txBody>
          <a:bodyPr>
            <a:normAutofit/>
          </a:bodyPr>
          <a:lstStyle/>
          <a:p>
            <a:pPr marL="0" indent="0">
              <a:buNone/>
            </a:pPr>
            <a:r>
              <a:rPr lang="en-US" b="1" dirty="0" err="1"/>
              <a:t>Mổ</a:t>
            </a:r>
            <a:r>
              <a:rPr lang="en-US" b="1" dirty="0"/>
              <a:t> </a:t>
            </a:r>
            <a:r>
              <a:rPr lang="en-US" b="1" dirty="0" err="1"/>
              <a:t>lối</a:t>
            </a:r>
            <a:r>
              <a:rPr lang="en-US" b="1" dirty="0"/>
              <a:t> </a:t>
            </a:r>
            <a:r>
              <a:rPr lang="en-US" b="1" dirty="0" err="1"/>
              <a:t>trước</a:t>
            </a:r>
            <a:r>
              <a:rPr lang="en-US" b="1" dirty="0"/>
              <a:t>:</a:t>
            </a:r>
          </a:p>
          <a:p>
            <a:pPr>
              <a:buFontTx/>
              <a:buChar char="-"/>
            </a:pPr>
            <a:r>
              <a:rPr lang="en-US" dirty="0" err="1"/>
              <a:t>Giải</a:t>
            </a:r>
            <a:r>
              <a:rPr lang="en-US" dirty="0"/>
              <a:t> </a:t>
            </a:r>
            <a:r>
              <a:rPr lang="en-US" dirty="0" err="1"/>
              <a:t>phóng</a:t>
            </a:r>
            <a:r>
              <a:rPr lang="en-US" dirty="0"/>
              <a:t> </a:t>
            </a:r>
            <a:r>
              <a:rPr lang="en-US" dirty="0" err="1"/>
              <a:t>chèn</a:t>
            </a:r>
            <a:r>
              <a:rPr lang="en-US" dirty="0"/>
              <a:t> </a:t>
            </a:r>
            <a:r>
              <a:rPr lang="en-US" dirty="0" err="1"/>
              <a:t>ép</a:t>
            </a:r>
            <a:r>
              <a:rPr lang="en-US" dirty="0"/>
              <a:t> </a:t>
            </a:r>
            <a:r>
              <a:rPr lang="en-US" dirty="0" err="1"/>
              <a:t>và</a:t>
            </a:r>
            <a:r>
              <a:rPr lang="en-US" dirty="0"/>
              <a:t> </a:t>
            </a:r>
            <a:r>
              <a:rPr lang="en-US" dirty="0" err="1"/>
              <a:t>mảnh</a:t>
            </a:r>
            <a:r>
              <a:rPr lang="en-US" dirty="0"/>
              <a:t> </a:t>
            </a:r>
            <a:r>
              <a:rPr lang="en-US" dirty="0" err="1"/>
              <a:t>vỡ</a:t>
            </a:r>
            <a:r>
              <a:rPr lang="en-US" dirty="0"/>
              <a:t> </a:t>
            </a:r>
            <a:r>
              <a:rPr lang="en-US" dirty="0" err="1"/>
              <a:t>từ</a:t>
            </a:r>
            <a:r>
              <a:rPr lang="en-US" dirty="0"/>
              <a:t> </a:t>
            </a:r>
            <a:r>
              <a:rPr lang="en-US" dirty="0" err="1"/>
              <a:t>phía</a:t>
            </a:r>
            <a:r>
              <a:rPr lang="en-US" dirty="0"/>
              <a:t> </a:t>
            </a:r>
            <a:r>
              <a:rPr lang="en-US" dirty="0" err="1"/>
              <a:t>trước</a:t>
            </a:r>
            <a:r>
              <a:rPr lang="en-US" dirty="0"/>
              <a:t> </a:t>
            </a:r>
            <a:r>
              <a:rPr lang="en-US" dirty="0" err="1"/>
              <a:t>hiệu</a:t>
            </a:r>
            <a:r>
              <a:rPr lang="en-US" dirty="0"/>
              <a:t> </a:t>
            </a:r>
            <a:r>
              <a:rPr lang="en-US" dirty="0" err="1"/>
              <a:t>quả</a:t>
            </a:r>
            <a:r>
              <a:rPr lang="en-US" dirty="0"/>
              <a:t>, an </a:t>
            </a:r>
            <a:r>
              <a:rPr lang="en-US" dirty="0" err="1"/>
              <a:t>toàn</a:t>
            </a:r>
            <a:r>
              <a:rPr lang="en-US" dirty="0"/>
              <a:t> </a:t>
            </a:r>
            <a:r>
              <a:rPr lang="en-US" dirty="0" err="1"/>
              <a:t>và</a:t>
            </a:r>
            <a:r>
              <a:rPr lang="en-US" dirty="0"/>
              <a:t> </a:t>
            </a:r>
            <a:r>
              <a:rPr lang="en-US" dirty="0" err="1"/>
              <a:t>phù</a:t>
            </a:r>
            <a:r>
              <a:rPr lang="en-US" dirty="0"/>
              <a:t> </a:t>
            </a:r>
            <a:r>
              <a:rPr lang="en-US" dirty="0" err="1"/>
              <a:t>hợp</a:t>
            </a:r>
            <a:r>
              <a:rPr lang="en-US" dirty="0"/>
              <a:t> </a:t>
            </a:r>
            <a:r>
              <a:rPr lang="en-US" dirty="0" err="1"/>
              <a:t>sinh</a:t>
            </a:r>
            <a:r>
              <a:rPr lang="en-US" dirty="0"/>
              <a:t> </a:t>
            </a:r>
            <a:r>
              <a:rPr lang="en-US" dirty="0" err="1"/>
              <a:t>lý</a:t>
            </a:r>
            <a:r>
              <a:rPr lang="en-US" dirty="0"/>
              <a:t>.</a:t>
            </a:r>
          </a:p>
          <a:p>
            <a:pPr>
              <a:buFontTx/>
              <a:buChar char="-"/>
            </a:pPr>
            <a:r>
              <a:rPr lang="en-US" dirty="0" err="1"/>
              <a:t>Khả</a:t>
            </a:r>
            <a:r>
              <a:rPr lang="en-US" dirty="0"/>
              <a:t> </a:t>
            </a:r>
            <a:r>
              <a:rPr lang="en-US" dirty="0" err="1"/>
              <a:t>năng</a:t>
            </a:r>
            <a:r>
              <a:rPr lang="en-US" dirty="0"/>
              <a:t> </a:t>
            </a:r>
            <a:r>
              <a:rPr lang="en-US" dirty="0" err="1"/>
              <a:t>nắn</a:t>
            </a:r>
            <a:r>
              <a:rPr lang="en-US" dirty="0"/>
              <a:t> </a:t>
            </a:r>
            <a:r>
              <a:rPr lang="en-US" dirty="0" err="1"/>
              <a:t>trật</a:t>
            </a:r>
            <a:r>
              <a:rPr lang="en-US" dirty="0"/>
              <a:t> </a:t>
            </a:r>
            <a:r>
              <a:rPr lang="en-US" dirty="0" err="1"/>
              <a:t>kém</a:t>
            </a:r>
            <a:r>
              <a:rPr lang="en-US" dirty="0"/>
              <a:t>, </a:t>
            </a:r>
            <a:r>
              <a:rPr lang="en-US" dirty="0" err="1"/>
              <a:t>độ</a:t>
            </a:r>
            <a:r>
              <a:rPr lang="en-US" dirty="0"/>
              <a:t> an </a:t>
            </a:r>
            <a:r>
              <a:rPr lang="en-US" dirty="0" err="1"/>
              <a:t>toàn</a:t>
            </a:r>
            <a:r>
              <a:rPr lang="en-US" dirty="0"/>
              <a:t> </a:t>
            </a:r>
            <a:r>
              <a:rPr lang="en-US" dirty="0" err="1"/>
              <a:t>thấp</a:t>
            </a:r>
            <a:r>
              <a:rPr lang="en-US" dirty="0"/>
              <a:t>.</a:t>
            </a:r>
          </a:p>
          <a:p>
            <a:pPr>
              <a:buFontTx/>
              <a:buChar char="-"/>
            </a:pPr>
            <a:r>
              <a:rPr lang="en-US" dirty="0" err="1"/>
              <a:t>Khả</a:t>
            </a:r>
            <a:r>
              <a:rPr lang="en-US" dirty="0"/>
              <a:t> </a:t>
            </a:r>
            <a:r>
              <a:rPr lang="en-US" dirty="0" err="1"/>
              <a:t>năng</a:t>
            </a:r>
            <a:r>
              <a:rPr lang="en-US" dirty="0"/>
              <a:t> </a:t>
            </a:r>
            <a:r>
              <a:rPr lang="en-US" dirty="0" err="1"/>
              <a:t>giữ</a:t>
            </a:r>
            <a:r>
              <a:rPr lang="en-US" dirty="0"/>
              <a:t> </a:t>
            </a:r>
            <a:r>
              <a:rPr lang="en-US" dirty="0" err="1"/>
              <a:t>ổn</a:t>
            </a:r>
            <a:r>
              <a:rPr lang="en-US" dirty="0"/>
              <a:t> </a:t>
            </a:r>
            <a:r>
              <a:rPr lang="en-US" dirty="0" err="1"/>
              <a:t>định</a:t>
            </a:r>
            <a:r>
              <a:rPr lang="en-US" dirty="0"/>
              <a:t> </a:t>
            </a:r>
            <a:r>
              <a:rPr lang="en-US" dirty="0" err="1"/>
              <a:t>cột</a:t>
            </a:r>
            <a:r>
              <a:rPr lang="en-US" dirty="0"/>
              <a:t> </a:t>
            </a:r>
            <a:r>
              <a:rPr lang="en-US" dirty="0" err="1"/>
              <a:t>sống</a:t>
            </a:r>
            <a:r>
              <a:rPr lang="en-US" dirty="0"/>
              <a:t> </a:t>
            </a:r>
            <a:r>
              <a:rPr lang="en-US" dirty="0" err="1"/>
              <a:t>kém</a:t>
            </a:r>
            <a:r>
              <a:rPr lang="en-US" dirty="0"/>
              <a:t>.</a:t>
            </a:r>
          </a:p>
          <a:p>
            <a:pPr marL="0" indent="0">
              <a:buNone/>
            </a:pPr>
            <a:r>
              <a:rPr lang="en-US" b="1" dirty="0" err="1"/>
              <a:t>Mổ</a:t>
            </a:r>
            <a:r>
              <a:rPr lang="en-US" b="1" dirty="0"/>
              <a:t> </a:t>
            </a:r>
            <a:r>
              <a:rPr lang="en-US" b="1" dirty="0" err="1"/>
              <a:t>lối</a:t>
            </a:r>
            <a:r>
              <a:rPr lang="en-US" b="1" dirty="0"/>
              <a:t> </a:t>
            </a:r>
            <a:r>
              <a:rPr lang="en-US" b="1" dirty="0" err="1"/>
              <a:t>sau</a:t>
            </a:r>
            <a:r>
              <a:rPr lang="en-US" b="1" dirty="0"/>
              <a:t>:</a:t>
            </a:r>
          </a:p>
          <a:p>
            <a:pPr>
              <a:buFontTx/>
              <a:buChar char="-"/>
            </a:pPr>
            <a:r>
              <a:rPr lang="en-US" dirty="0" err="1"/>
              <a:t>Khả</a:t>
            </a:r>
            <a:r>
              <a:rPr lang="en-US" dirty="0"/>
              <a:t> </a:t>
            </a:r>
            <a:r>
              <a:rPr lang="en-US" dirty="0" err="1"/>
              <a:t>năng</a:t>
            </a:r>
            <a:r>
              <a:rPr lang="en-US" dirty="0"/>
              <a:t> </a:t>
            </a:r>
            <a:r>
              <a:rPr lang="en-US" dirty="0" err="1"/>
              <a:t>nắn</a:t>
            </a:r>
            <a:r>
              <a:rPr lang="en-US" dirty="0"/>
              <a:t> </a:t>
            </a:r>
            <a:r>
              <a:rPr lang="en-US" dirty="0" err="1"/>
              <a:t>trật</a:t>
            </a:r>
            <a:r>
              <a:rPr lang="en-US" dirty="0"/>
              <a:t> </a:t>
            </a:r>
            <a:r>
              <a:rPr lang="en-US" dirty="0" err="1"/>
              <a:t>tốt</a:t>
            </a:r>
            <a:r>
              <a:rPr lang="en-US" dirty="0"/>
              <a:t> </a:t>
            </a:r>
            <a:r>
              <a:rPr lang="en-US" dirty="0" err="1"/>
              <a:t>và</a:t>
            </a:r>
            <a:r>
              <a:rPr lang="en-US" dirty="0"/>
              <a:t> </a:t>
            </a:r>
            <a:r>
              <a:rPr lang="en-US" dirty="0" err="1"/>
              <a:t>độ</a:t>
            </a:r>
            <a:r>
              <a:rPr lang="en-US" dirty="0"/>
              <a:t> an </a:t>
            </a:r>
            <a:r>
              <a:rPr lang="en-US" dirty="0" err="1"/>
              <a:t>toàn</a:t>
            </a:r>
            <a:r>
              <a:rPr lang="en-US" dirty="0"/>
              <a:t> </a:t>
            </a:r>
            <a:r>
              <a:rPr lang="en-US" dirty="0" err="1"/>
              <a:t>cao</a:t>
            </a:r>
            <a:r>
              <a:rPr lang="en-US" dirty="0"/>
              <a:t>.</a:t>
            </a:r>
          </a:p>
          <a:p>
            <a:pPr>
              <a:buFontTx/>
              <a:buChar char="-"/>
            </a:pPr>
            <a:r>
              <a:rPr lang="en-US" dirty="0" err="1"/>
              <a:t>Khả</a:t>
            </a:r>
            <a:r>
              <a:rPr lang="en-US" dirty="0"/>
              <a:t> </a:t>
            </a:r>
            <a:r>
              <a:rPr lang="en-US" dirty="0" err="1"/>
              <a:t>năng</a:t>
            </a:r>
            <a:r>
              <a:rPr lang="en-US" dirty="0"/>
              <a:t> </a:t>
            </a:r>
            <a:r>
              <a:rPr lang="en-US" dirty="0" err="1"/>
              <a:t>giữ</a:t>
            </a:r>
            <a:r>
              <a:rPr lang="en-US" dirty="0"/>
              <a:t> </a:t>
            </a:r>
            <a:r>
              <a:rPr lang="en-US" dirty="0" err="1"/>
              <a:t>ổn</a:t>
            </a:r>
            <a:r>
              <a:rPr lang="en-US" dirty="0"/>
              <a:t> </a:t>
            </a:r>
            <a:r>
              <a:rPr lang="en-US" dirty="0" err="1"/>
              <a:t>định</a:t>
            </a:r>
            <a:r>
              <a:rPr lang="en-US" dirty="0"/>
              <a:t> </a:t>
            </a:r>
            <a:r>
              <a:rPr lang="en-US" dirty="0" err="1"/>
              <a:t>cột</a:t>
            </a:r>
            <a:r>
              <a:rPr lang="en-US" dirty="0"/>
              <a:t> </a:t>
            </a:r>
            <a:r>
              <a:rPr lang="en-US" dirty="0" err="1"/>
              <a:t>sống</a:t>
            </a:r>
            <a:r>
              <a:rPr lang="en-US" dirty="0"/>
              <a:t> </a:t>
            </a:r>
            <a:r>
              <a:rPr lang="en-US" dirty="0" err="1"/>
              <a:t>cao</a:t>
            </a:r>
            <a:r>
              <a:rPr lang="en-US" dirty="0"/>
              <a:t>.</a:t>
            </a:r>
          </a:p>
          <a:p>
            <a:pPr>
              <a:buFontTx/>
              <a:buChar char="-"/>
            </a:pPr>
            <a:r>
              <a:rPr lang="en-US" dirty="0" err="1"/>
              <a:t>Giải</a:t>
            </a:r>
            <a:r>
              <a:rPr lang="en-US" dirty="0"/>
              <a:t> </a:t>
            </a:r>
            <a:r>
              <a:rPr lang="en-US" dirty="0" err="1"/>
              <a:t>phóng</a:t>
            </a:r>
            <a:r>
              <a:rPr lang="en-US" dirty="0"/>
              <a:t> </a:t>
            </a:r>
            <a:r>
              <a:rPr lang="en-US" dirty="0" err="1"/>
              <a:t>chèn</a:t>
            </a:r>
            <a:r>
              <a:rPr lang="en-US" dirty="0"/>
              <a:t> </a:t>
            </a:r>
            <a:r>
              <a:rPr lang="en-US" dirty="0" err="1"/>
              <a:t>ép</a:t>
            </a:r>
            <a:r>
              <a:rPr lang="en-US" dirty="0"/>
              <a:t> </a:t>
            </a:r>
            <a:r>
              <a:rPr lang="en-US" dirty="0" err="1"/>
              <a:t>từ</a:t>
            </a:r>
            <a:r>
              <a:rPr lang="en-US" dirty="0"/>
              <a:t> </a:t>
            </a:r>
            <a:r>
              <a:rPr lang="en-US" dirty="0" err="1"/>
              <a:t>phía</a:t>
            </a:r>
            <a:r>
              <a:rPr lang="en-US" dirty="0"/>
              <a:t> </a:t>
            </a:r>
            <a:r>
              <a:rPr lang="en-US" dirty="0" err="1"/>
              <a:t>trước</a:t>
            </a:r>
            <a:r>
              <a:rPr lang="en-US" dirty="0"/>
              <a:t> </a:t>
            </a:r>
            <a:r>
              <a:rPr lang="en-US" dirty="0" err="1"/>
              <a:t>kém</a:t>
            </a:r>
            <a:r>
              <a:rPr lang="en-US" dirty="0"/>
              <a:t> </a:t>
            </a:r>
            <a:r>
              <a:rPr lang="en-US" dirty="0" err="1"/>
              <a:t>hiệu</a:t>
            </a:r>
            <a:r>
              <a:rPr lang="en-US" dirty="0"/>
              <a:t> </a:t>
            </a:r>
            <a:r>
              <a:rPr lang="en-US" dirty="0" err="1"/>
              <a:t>quả</a:t>
            </a:r>
            <a:r>
              <a:rPr lang="en-US" dirty="0"/>
              <a:t>.</a:t>
            </a:r>
          </a:p>
          <a:p>
            <a:pPr marL="0" indent="0">
              <a:buNone/>
            </a:pPr>
            <a:endParaRPr lang="en-US" dirty="0"/>
          </a:p>
        </p:txBody>
      </p:sp>
      <p:pic>
        <p:nvPicPr>
          <p:cNvPr id="11266" name="Picture 2" descr="Image result for posterior fixation in thoracolumbar fra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147" y="3641815"/>
            <a:ext cx="6056539" cy="294767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Anterior fixation in thoracolumbar fra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15" y="218771"/>
            <a:ext cx="5780768" cy="3313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436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 </a:t>
            </a:r>
            <a:r>
              <a:rPr lang="en-US" b="1" dirty="0" err="1"/>
              <a:t>sánh</a:t>
            </a:r>
            <a:r>
              <a:rPr lang="en-US" b="1" dirty="0"/>
              <a:t> 2 </a:t>
            </a:r>
            <a:r>
              <a:rPr lang="en-US" b="1" dirty="0" err="1"/>
              <a:t>lối</a:t>
            </a:r>
            <a:r>
              <a:rPr lang="en-US" b="1" dirty="0"/>
              <a:t> </a:t>
            </a:r>
            <a:r>
              <a:rPr lang="en-US" b="1" dirty="0" err="1"/>
              <a:t>phẫu</a:t>
            </a:r>
            <a:r>
              <a:rPr lang="en-US" b="1" dirty="0"/>
              <a:t> </a:t>
            </a:r>
            <a:r>
              <a:rPr lang="en-US" b="1" dirty="0" err="1"/>
              <a:t>thuật</a:t>
            </a:r>
            <a:r>
              <a:rPr lang="en-US" b="1" dirty="0"/>
              <a:t> </a:t>
            </a:r>
            <a:r>
              <a:rPr lang="en-US" b="1" dirty="0" err="1"/>
              <a:t>trong</a:t>
            </a:r>
            <a:r>
              <a:rPr lang="en-US" b="1" dirty="0"/>
              <a:t> </a:t>
            </a:r>
            <a:r>
              <a:rPr lang="en-US" b="1" dirty="0" err="1"/>
              <a:t>loại</a:t>
            </a:r>
            <a:r>
              <a:rPr lang="en-US" b="1" dirty="0"/>
              <a:t> </a:t>
            </a:r>
            <a:r>
              <a:rPr lang="en-US" b="1" dirty="0" err="1"/>
              <a:t>gãy</a:t>
            </a:r>
            <a:r>
              <a:rPr lang="en-US" b="1" dirty="0"/>
              <a:t> </a:t>
            </a:r>
            <a:r>
              <a:rPr lang="en-US" b="1" dirty="0" err="1"/>
              <a:t>vỡ</a:t>
            </a:r>
            <a:endParaRPr lang="en-US" b="1" dirty="0"/>
          </a:p>
        </p:txBody>
      </p:sp>
      <p:sp>
        <p:nvSpPr>
          <p:cNvPr id="3" name="Content Placeholder 2"/>
          <p:cNvSpPr>
            <a:spLocks noGrp="1"/>
          </p:cNvSpPr>
          <p:nvPr>
            <p:ph idx="1"/>
          </p:nvPr>
        </p:nvSpPr>
        <p:spPr>
          <a:xfrm>
            <a:off x="838200" y="1825625"/>
            <a:ext cx="10515600" cy="2818946"/>
          </a:xfrm>
        </p:spPr>
        <p:txBody>
          <a:bodyPr/>
          <a:lstStyle/>
          <a:p>
            <a:r>
              <a:rPr lang="en-US" dirty="0" err="1"/>
              <a:t>Nghiên</a:t>
            </a:r>
            <a:r>
              <a:rPr lang="en-US" dirty="0"/>
              <a:t> </a:t>
            </a:r>
            <a:r>
              <a:rPr lang="en-US" dirty="0" err="1"/>
              <a:t>cứu</a:t>
            </a:r>
            <a:r>
              <a:rPr lang="en-US" dirty="0"/>
              <a:t> </a:t>
            </a:r>
            <a:r>
              <a:rPr lang="en-US" dirty="0" err="1"/>
              <a:t>của</a:t>
            </a:r>
            <a:r>
              <a:rPr lang="en-US" dirty="0"/>
              <a:t> </a:t>
            </a:r>
            <a:r>
              <a:rPr lang="en-US" dirty="0" err="1"/>
              <a:t>Gertzbein</a:t>
            </a:r>
            <a:r>
              <a:rPr lang="en-US" dirty="0"/>
              <a:t> (1992) </a:t>
            </a:r>
            <a:r>
              <a:rPr lang="en-US" dirty="0" err="1"/>
              <a:t>cho</a:t>
            </a:r>
            <a:r>
              <a:rPr lang="en-US" dirty="0"/>
              <a:t> </a:t>
            </a:r>
            <a:r>
              <a:rPr lang="en-US" dirty="0" err="1"/>
              <a:t>thấy</a:t>
            </a:r>
            <a:r>
              <a:rPr lang="en-US" dirty="0"/>
              <a:t> </a:t>
            </a:r>
            <a:r>
              <a:rPr lang="en-US" dirty="0" err="1"/>
              <a:t>chức</a:t>
            </a:r>
            <a:r>
              <a:rPr lang="en-US" dirty="0"/>
              <a:t> </a:t>
            </a:r>
            <a:r>
              <a:rPr lang="en-US" dirty="0" err="1"/>
              <a:t>năng</a:t>
            </a:r>
            <a:r>
              <a:rPr lang="en-US" dirty="0"/>
              <a:t> bang </a:t>
            </a:r>
            <a:r>
              <a:rPr lang="en-US" dirty="0" err="1"/>
              <a:t>quang</a:t>
            </a:r>
            <a:r>
              <a:rPr lang="en-US" dirty="0"/>
              <a:t> </a:t>
            </a:r>
            <a:r>
              <a:rPr lang="en-US" dirty="0" err="1"/>
              <a:t>cải</a:t>
            </a:r>
            <a:r>
              <a:rPr lang="en-US" dirty="0"/>
              <a:t> </a:t>
            </a:r>
            <a:r>
              <a:rPr lang="en-US" dirty="0" err="1"/>
              <a:t>thiên</a:t>
            </a:r>
            <a:r>
              <a:rPr lang="en-US" dirty="0"/>
              <a:t> </a:t>
            </a:r>
            <a:r>
              <a:rPr lang="en-US" dirty="0" err="1"/>
              <a:t>tốt</a:t>
            </a:r>
            <a:r>
              <a:rPr lang="en-US" dirty="0"/>
              <a:t> </a:t>
            </a:r>
            <a:r>
              <a:rPr lang="en-US" dirty="0" err="1"/>
              <a:t>hơn</a:t>
            </a:r>
            <a:r>
              <a:rPr lang="en-US" dirty="0"/>
              <a:t> </a:t>
            </a:r>
            <a:r>
              <a:rPr lang="en-US" dirty="0" err="1"/>
              <a:t>khi</a:t>
            </a:r>
            <a:r>
              <a:rPr lang="en-US" dirty="0"/>
              <a:t> PT </a:t>
            </a:r>
            <a:r>
              <a:rPr lang="en-US" dirty="0" err="1"/>
              <a:t>lối</a:t>
            </a:r>
            <a:r>
              <a:rPr lang="en-US" dirty="0"/>
              <a:t> </a:t>
            </a:r>
            <a:r>
              <a:rPr lang="en-US" dirty="0" err="1"/>
              <a:t>trước</a:t>
            </a:r>
            <a:r>
              <a:rPr lang="en-US" dirty="0"/>
              <a:t>.</a:t>
            </a:r>
            <a:r>
              <a:rPr lang="en-US" baseline="30000" dirty="0"/>
              <a:t>[1]</a:t>
            </a:r>
            <a:endParaRPr lang="en-US" dirty="0"/>
          </a:p>
          <a:p>
            <a:r>
              <a:rPr lang="en-US" dirty="0"/>
              <a:t> </a:t>
            </a:r>
            <a:r>
              <a:rPr lang="en-US" dirty="0" err="1"/>
              <a:t>Hitchon</a:t>
            </a:r>
            <a:r>
              <a:rPr lang="en-US" dirty="0"/>
              <a:t> </a:t>
            </a:r>
            <a:r>
              <a:rPr lang="en-US" i="1" dirty="0"/>
              <a:t>et al </a:t>
            </a:r>
            <a:r>
              <a:rPr lang="en-US" dirty="0"/>
              <a:t>(2006) </a:t>
            </a:r>
            <a:r>
              <a:rPr lang="en-US" dirty="0" err="1"/>
              <a:t>cho</a:t>
            </a:r>
            <a:r>
              <a:rPr lang="en-US" dirty="0"/>
              <a:t> </a:t>
            </a:r>
            <a:r>
              <a:rPr lang="en-US" dirty="0" err="1"/>
              <a:t>thấy</a:t>
            </a:r>
            <a:r>
              <a:rPr lang="en-US" dirty="0"/>
              <a:t> </a:t>
            </a:r>
            <a:r>
              <a:rPr lang="en-US" dirty="0" err="1"/>
              <a:t>biến</a:t>
            </a:r>
            <a:r>
              <a:rPr lang="en-US" dirty="0"/>
              <a:t> </a:t>
            </a:r>
            <a:r>
              <a:rPr lang="en-US" dirty="0" err="1"/>
              <a:t>dạng</a:t>
            </a:r>
            <a:r>
              <a:rPr lang="en-US" dirty="0"/>
              <a:t> </a:t>
            </a:r>
            <a:r>
              <a:rPr lang="en-US" dirty="0" err="1"/>
              <a:t>góc</a:t>
            </a:r>
            <a:r>
              <a:rPr lang="en-US" dirty="0"/>
              <a:t> </a:t>
            </a:r>
            <a:r>
              <a:rPr lang="en-US" dirty="0" err="1"/>
              <a:t>được</a:t>
            </a:r>
            <a:r>
              <a:rPr lang="en-US" dirty="0"/>
              <a:t> </a:t>
            </a:r>
            <a:r>
              <a:rPr lang="en-US" dirty="0" err="1"/>
              <a:t>điều</a:t>
            </a:r>
            <a:r>
              <a:rPr lang="en-US" dirty="0"/>
              <a:t> </a:t>
            </a:r>
            <a:r>
              <a:rPr lang="en-US" dirty="0" err="1"/>
              <a:t>chỉnh</a:t>
            </a:r>
            <a:r>
              <a:rPr lang="en-US" dirty="0"/>
              <a:t> </a:t>
            </a:r>
            <a:r>
              <a:rPr lang="en-US" dirty="0" err="1"/>
              <a:t>và</a:t>
            </a:r>
            <a:r>
              <a:rPr lang="en-US" dirty="0"/>
              <a:t> </a:t>
            </a:r>
            <a:r>
              <a:rPr lang="en-US" dirty="0" err="1"/>
              <a:t>duy</a:t>
            </a:r>
            <a:r>
              <a:rPr lang="en-US" dirty="0"/>
              <a:t> </a:t>
            </a:r>
            <a:r>
              <a:rPr lang="en-US" dirty="0" err="1"/>
              <a:t>trì</a:t>
            </a:r>
            <a:r>
              <a:rPr lang="en-US" dirty="0"/>
              <a:t> </a:t>
            </a:r>
            <a:r>
              <a:rPr lang="en-US" dirty="0" err="1"/>
              <a:t>với</a:t>
            </a:r>
            <a:r>
              <a:rPr lang="en-US" dirty="0"/>
              <a:t> </a:t>
            </a:r>
            <a:r>
              <a:rPr lang="en-US" dirty="0" err="1"/>
              <a:t>tỷ</a:t>
            </a:r>
            <a:r>
              <a:rPr lang="en-US" dirty="0"/>
              <a:t> </a:t>
            </a:r>
            <a:r>
              <a:rPr lang="en-US" dirty="0" err="1"/>
              <a:t>lệ</a:t>
            </a:r>
            <a:r>
              <a:rPr lang="en-US" dirty="0"/>
              <a:t> </a:t>
            </a:r>
            <a:r>
              <a:rPr lang="en-US" dirty="0" err="1"/>
              <a:t>thành</a:t>
            </a:r>
            <a:r>
              <a:rPr lang="en-US" dirty="0"/>
              <a:t> </a:t>
            </a:r>
            <a:r>
              <a:rPr lang="en-US" dirty="0" err="1"/>
              <a:t>công</a:t>
            </a:r>
            <a:r>
              <a:rPr lang="en-US" dirty="0"/>
              <a:t> </a:t>
            </a:r>
            <a:r>
              <a:rPr lang="en-US" dirty="0" err="1"/>
              <a:t>cao</a:t>
            </a:r>
            <a:r>
              <a:rPr lang="en-US" dirty="0"/>
              <a:t> </a:t>
            </a:r>
            <a:r>
              <a:rPr lang="en-US" dirty="0" err="1"/>
              <a:t>hơn</a:t>
            </a:r>
            <a:r>
              <a:rPr lang="en-US" dirty="0"/>
              <a:t> ở PT </a:t>
            </a:r>
            <a:r>
              <a:rPr lang="en-US" dirty="0" err="1"/>
              <a:t>lối</a:t>
            </a:r>
            <a:r>
              <a:rPr lang="en-US" dirty="0"/>
              <a:t> </a:t>
            </a:r>
            <a:r>
              <a:rPr lang="en-US" dirty="0" err="1"/>
              <a:t>trước</a:t>
            </a:r>
            <a:r>
              <a:rPr lang="en-US" dirty="0"/>
              <a:t>.</a:t>
            </a:r>
            <a:r>
              <a:rPr lang="en-US" baseline="30000" dirty="0"/>
              <a:t>[2]</a:t>
            </a:r>
            <a:endParaRPr lang="en-US" dirty="0"/>
          </a:p>
          <a:p>
            <a:r>
              <a:rPr lang="en-US" dirty="0" err="1"/>
              <a:t>Sasso</a:t>
            </a:r>
            <a:r>
              <a:rPr lang="en-US" dirty="0"/>
              <a:t> </a:t>
            </a:r>
            <a:r>
              <a:rPr lang="en-US" i="1" dirty="0"/>
              <a:t>et al </a:t>
            </a:r>
            <a:r>
              <a:rPr lang="en-US" dirty="0"/>
              <a:t>(2006) PT </a:t>
            </a:r>
            <a:r>
              <a:rPr lang="en-US" dirty="0" err="1"/>
              <a:t>lối</a:t>
            </a:r>
            <a:r>
              <a:rPr lang="en-US" dirty="0"/>
              <a:t> </a:t>
            </a:r>
            <a:r>
              <a:rPr lang="en-US" dirty="0" err="1"/>
              <a:t>sau</a:t>
            </a:r>
            <a:r>
              <a:rPr lang="en-US" dirty="0"/>
              <a:t> </a:t>
            </a:r>
            <a:r>
              <a:rPr lang="en-US" dirty="0" err="1"/>
              <a:t>mất</a:t>
            </a:r>
            <a:r>
              <a:rPr lang="en-US" dirty="0"/>
              <a:t> </a:t>
            </a:r>
            <a:r>
              <a:rPr lang="en-US" dirty="0" err="1"/>
              <a:t>cân</a:t>
            </a:r>
            <a:r>
              <a:rPr lang="en-US" dirty="0"/>
              <a:t> </a:t>
            </a:r>
            <a:r>
              <a:rPr lang="en-US" dirty="0" err="1"/>
              <a:t>chỉnh</a:t>
            </a:r>
            <a:r>
              <a:rPr lang="en-US" dirty="0"/>
              <a:t> </a:t>
            </a:r>
            <a:r>
              <a:rPr lang="en-US" dirty="0" err="1"/>
              <a:t>theo</a:t>
            </a:r>
            <a:r>
              <a:rPr lang="en-US" dirty="0"/>
              <a:t> </a:t>
            </a:r>
            <a:r>
              <a:rPr lang="en-US" dirty="0" err="1"/>
              <a:t>mặt</a:t>
            </a:r>
            <a:r>
              <a:rPr lang="en-US" dirty="0"/>
              <a:t> </a:t>
            </a:r>
            <a:r>
              <a:rPr lang="en-US" dirty="0" err="1"/>
              <a:t>phẳng</a:t>
            </a:r>
            <a:r>
              <a:rPr lang="en-US" dirty="0"/>
              <a:t> sagittal 8,1 </a:t>
            </a:r>
            <a:r>
              <a:rPr lang="en-US" dirty="0" err="1"/>
              <a:t>độ</a:t>
            </a:r>
            <a:r>
              <a:rPr lang="en-US" dirty="0"/>
              <a:t> </a:t>
            </a:r>
            <a:r>
              <a:rPr lang="en-US" dirty="0" err="1"/>
              <a:t>trong</a:t>
            </a:r>
            <a:r>
              <a:rPr lang="en-US" dirty="0"/>
              <a:t> </a:t>
            </a:r>
            <a:r>
              <a:rPr lang="en-US" dirty="0" err="1"/>
              <a:t>khi</a:t>
            </a:r>
            <a:r>
              <a:rPr lang="en-US" dirty="0"/>
              <a:t> PT </a:t>
            </a:r>
            <a:r>
              <a:rPr lang="en-US" dirty="0" err="1"/>
              <a:t>lối</a:t>
            </a:r>
            <a:r>
              <a:rPr lang="en-US" dirty="0"/>
              <a:t> </a:t>
            </a:r>
            <a:r>
              <a:rPr lang="en-US" dirty="0" err="1"/>
              <a:t>trước</a:t>
            </a:r>
            <a:r>
              <a:rPr lang="en-US" dirty="0"/>
              <a:t> </a:t>
            </a:r>
            <a:r>
              <a:rPr lang="en-US" dirty="0" err="1"/>
              <a:t>là</a:t>
            </a:r>
            <a:r>
              <a:rPr lang="en-US" dirty="0"/>
              <a:t> 1,8 </a:t>
            </a:r>
            <a:r>
              <a:rPr lang="en-US" dirty="0" err="1"/>
              <a:t>độ</a:t>
            </a:r>
            <a:r>
              <a:rPr lang="en-US" dirty="0"/>
              <a:t> </a:t>
            </a:r>
            <a:r>
              <a:rPr lang="en-US" dirty="0" err="1"/>
              <a:t>sau</a:t>
            </a:r>
            <a:r>
              <a:rPr lang="en-US" dirty="0"/>
              <a:t> </a:t>
            </a:r>
            <a:r>
              <a:rPr lang="en-US" dirty="0" err="1"/>
              <a:t>khi</a:t>
            </a:r>
            <a:r>
              <a:rPr lang="en-US" dirty="0"/>
              <a:t> </a:t>
            </a:r>
            <a:r>
              <a:rPr lang="en-US" dirty="0" err="1"/>
              <a:t>theo</a:t>
            </a:r>
            <a:r>
              <a:rPr lang="en-US" dirty="0"/>
              <a:t> </a:t>
            </a:r>
            <a:r>
              <a:rPr lang="en-US" dirty="0" err="1"/>
              <a:t>dõi</a:t>
            </a:r>
            <a:r>
              <a:rPr lang="en-US" dirty="0"/>
              <a:t>.</a:t>
            </a:r>
            <a:r>
              <a:rPr lang="en-US" baseline="30000" dirty="0"/>
              <a:t>[3]</a:t>
            </a:r>
            <a:endParaRPr lang="en-US" dirty="0"/>
          </a:p>
        </p:txBody>
      </p:sp>
      <p:sp>
        <p:nvSpPr>
          <p:cNvPr id="4" name="TextBox 3"/>
          <p:cNvSpPr txBox="1"/>
          <p:nvPr/>
        </p:nvSpPr>
        <p:spPr>
          <a:xfrm>
            <a:off x="624114" y="4779508"/>
            <a:ext cx="10871200" cy="1754326"/>
          </a:xfrm>
          <a:prstGeom prst="rect">
            <a:avLst/>
          </a:prstGeom>
          <a:noFill/>
        </p:spPr>
        <p:txBody>
          <a:bodyPr wrap="square" rtlCol="0">
            <a:spAutoFit/>
          </a:bodyPr>
          <a:lstStyle/>
          <a:p>
            <a:pPr marL="342900" indent="-342900">
              <a:buAutoNum type="arabicPeriod"/>
            </a:pPr>
            <a:r>
              <a:rPr lang="en-US" dirty="0" err="1">
                <a:solidFill>
                  <a:schemeClr val="accent2">
                    <a:lumMod val="75000"/>
                  </a:schemeClr>
                </a:solidFill>
              </a:rPr>
              <a:t>Gertzbein</a:t>
            </a:r>
            <a:r>
              <a:rPr lang="en-US" dirty="0">
                <a:solidFill>
                  <a:schemeClr val="accent2">
                    <a:lumMod val="75000"/>
                  </a:schemeClr>
                </a:solidFill>
              </a:rPr>
              <a:t> SD. Scoliosis Research Society. Multicenter spine fracture study. Spine (</a:t>
            </a:r>
            <a:r>
              <a:rPr lang="en-US" dirty="0" err="1">
                <a:solidFill>
                  <a:schemeClr val="accent2">
                    <a:lumMod val="75000"/>
                  </a:schemeClr>
                </a:solidFill>
              </a:rPr>
              <a:t>Phila</a:t>
            </a:r>
            <a:r>
              <a:rPr lang="en-US" dirty="0">
                <a:solidFill>
                  <a:schemeClr val="accent2">
                    <a:lumMod val="75000"/>
                  </a:schemeClr>
                </a:solidFill>
              </a:rPr>
              <a:t> Pa 1976) 1992;17:528–40.</a:t>
            </a:r>
          </a:p>
          <a:p>
            <a:pPr marL="342900" indent="-342900">
              <a:buAutoNum type="arabicPeriod"/>
            </a:pPr>
            <a:r>
              <a:rPr lang="en-US" dirty="0" err="1">
                <a:solidFill>
                  <a:schemeClr val="accent2">
                    <a:lumMod val="75000"/>
                  </a:schemeClr>
                </a:solidFill>
              </a:rPr>
              <a:t>Hitchon</a:t>
            </a:r>
            <a:r>
              <a:rPr lang="en-US" dirty="0">
                <a:solidFill>
                  <a:schemeClr val="accent2">
                    <a:lumMod val="75000"/>
                  </a:schemeClr>
                </a:solidFill>
              </a:rPr>
              <a:t> PW, </a:t>
            </a:r>
            <a:r>
              <a:rPr lang="en-US" dirty="0" err="1">
                <a:solidFill>
                  <a:schemeClr val="accent2">
                    <a:lumMod val="75000"/>
                  </a:schemeClr>
                </a:solidFill>
              </a:rPr>
              <a:t>Torner</a:t>
            </a:r>
            <a:r>
              <a:rPr lang="en-US" dirty="0">
                <a:solidFill>
                  <a:schemeClr val="accent2">
                    <a:lumMod val="75000"/>
                  </a:schemeClr>
                </a:solidFill>
              </a:rPr>
              <a:t> J, </a:t>
            </a:r>
            <a:r>
              <a:rPr lang="en-US" dirty="0" err="1">
                <a:solidFill>
                  <a:schemeClr val="accent2">
                    <a:lumMod val="75000"/>
                  </a:schemeClr>
                </a:solidFill>
              </a:rPr>
              <a:t>Eichholz</a:t>
            </a:r>
            <a:r>
              <a:rPr lang="en-US" dirty="0">
                <a:solidFill>
                  <a:schemeClr val="accent2">
                    <a:lumMod val="75000"/>
                  </a:schemeClr>
                </a:solidFill>
              </a:rPr>
              <a:t> KM, Beeler SN. Comparison of anterolateral and posterior approaches in the management of thoracolumbar burst fractures. J </a:t>
            </a:r>
            <a:r>
              <a:rPr lang="en-US" dirty="0" err="1">
                <a:solidFill>
                  <a:schemeClr val="accent2">
                    <a:lumMod val="75000"/>
                  </a:schemeClr>
                </a:solidFill>
              </a:rPr>
              <a:t>Neurosurg</a:t>
            </a:r>
            <a:r>
              <a:rPr lang="en-US" dirty="0">
                <a:solidFill>
                  <a:schemeClr val="accent2">
                    <a:lumMod val="75000"/>
                  </a:schemeClr>
                </a:solidFill>
              </a:rPr>
              <a:t> Spine. 2006;5:117–25.</a:t>
            </a:r>
          </a:p>
          <a:p>
            <a:pPr marL="342900" indent="-342900">
              <a:buAutoNum type="arabicPeriod"/>
            </a:pPr>
            <a:r>
              <a:rPr lang="en-US" dirty="0" err="1">
                <a:solidFill>
                  <a:schemeClr val="accent2">
                    <a:lumMod val="75000"/>
                  </a:schemeClr>
                </a:solidFill>
              </a:rPr>
              <a:t>Sasso</a:t>
            </a:r>
            <a:r>
              <a:rPr lang="en-US" dirty="0">
                <a:solidFill>
                  <a:schemeClr val="accent2">
                    <a:lumMod val="75000"/>
                  </a:schemeClr>
                </a:solidFill>
              </a:rPr>
              <a:t> RC, </a:t>
            </a:r>
            <a:r>
              <a:rPr lang="en-US" dirty="0" err="1">
                <a:solidFill>
                  <a:schemeClr val="accent2">
                    <a:lumMod val="75000"/>
                  </a:schemeClr>
                </a:solidFill>
              </a:rPr>
              <a:t>Renkens</a:t>
            </a:r>
            <a:r>
              <a:rPr lang="en-US" dirty="0">
                <a:solidFill>
                  <a:schemeClr val="accent2">
                    <a:lumMod val="75000"/>
                  </a:schemeClr>
                </a:solidFill>
              </a:rPr>
              <a:t> K, Hanson D, Reilly T, McGuire RA, </a:t>
            </a:r>
            <a:r>
              <a:rPr lang="en-US" dirty="0" err="1">
                <a:solidFill>
                  <a:schemeClr val="accent2">
                    <a:lumMod val="75000"/>
                  </a:schemeClr>
                </a:solidFill>
              </a:rPr>
              <a:t>Jr</a:t>
            </a:r>
            <a:r>
              <a:rPr lang="en-US" dirty="0">
                <a:solidFill>
                  <a:schemeClr val="accent2">
                    <a:lumMod val="75000"/>
                  </a:schemeClr>
                </a:solidFill>
              </a:rPr>
              <a:t>, Best NM. Unstable thoracolumbar burst fractures: Anterior-only versus short-segment posterior fixation. J Spinal </a:t>
            </a:r>
            <a:r>
              <a:rPr lang="en-US" dirty="0" err="1">
                <a:solidFill>
                  <a:schemeClr val="accent2">
                    <a:lumMod val="75000"/>
                  </a:schemeClr>
                </a:solidFill>
              </a:rPr>
              <a:t>Disord</a:t>
            </a:r>
            <a:r>
              <a:rPr lang="en-US" dirty="0">
                <a:solidFill>
                  <a:schemeClr val="accent2">
                    <a:lumMod val="75000"/>
                  </a:schemeClr>
                </a:solidFill>
              </a:rPr>
              <a:t> Tech. 2006;19:242–8.</a:t>
            </a:r>
          </a:p>
        </p:txBody>
      </p:sp>
    </p:spTree>
    <p:extLst>
      <p:ext uri="{BB962C8B-B14F-4D97-AF65-F5344CB8AC3E}">
        <p14:creationId xmlns:p14="http://schemas.microsoft.com/office/powerpoint/2010/main" val="1091873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Kết</a:t>
            </a:r>
            <a:r>
              <a:rPr lang="en-US" dirty="0"/>
              <a:t> </a:t>
            </a:r>
            <a:r>
              <a:rPr lang="en-US" dirty="0" err="1"/>
              <a:t>hợp</a:t>
            </a:r>
            <a:r>
              <a:rPr lang="en-US" dirty="0"/>
              <a:t> </a:t>
            </a:r>
            <a:r>
              <a:rPr lang="en-US" dirty="0" err="1"/>
              <a:t>cả</a:t>
            </a:r>
            <a:r>
              <a:rPr lang="en-US" dirty="0"/>
              <a:t> 2 </a:t>
            </a:r>
            <a:r>
              <a:rPr lang="en-US" dirty="0" err="1"/>
              <a:t>lối</a:t>
            </a:r>
            <a:r>
              <a:rPr lang="en-US" dirty="0"/>
              <a:t> </a:t>
            </a:r>
            <a:r>
              <a:rPr lang="en-US" dirty="0" err="1"/>
              <a:t>phẫu</a:t>
            </a:r>
            <a:r>
              <a:rPr lang="en-US" dirty="0"/>
              <a:t> </a:t>
            </a:r>
            <a:r>
              <a:rPr lang="en-US" dirty="0" err="1"/>
              <a:t>thuật</a:t>
            </a:r>
            <a:endParaRPr lang="en-US" dirty="0"/>
          </a:p>
        </p:txBody>
      </p:sp>
      <p:sp>
        <p:nvSpPr>
          <p:cNvPr id="3" name="Content Placeholder 2"/>
          <p:cNvSpPr>
            <a:spLocks noGrp="1"/>
          </p:cNvSpPr>
          <p:nvPr>
            <p:ph idx="1"/>
          </p:nvPr>
        </p:nvSpPr>
        <p:spPr/>
        <p:txBody>
          <a:bodyPr/>
          <a:lstStyle/>
          <a:p>
            <a:pPr marL="0" indent="0">
              <a:buNone/>
            </a:pPr>
            <a:r>
              <a:rPr lang="en-US" dirty="0" err="1"/>
              <a:t>Chỉ</a:t>
            </a:r>
            <a:r>
              <a:rPr lang="en-US" dirty="0"/>
              <a:t> </a:t>
            </a:r>
            <a:r>
              <a:rPr lang="en-US" dirty="0" err="1"/>
              <a:t>định</a:t>
            </a:r>
            <a:r>
              <a:rPr lang="en-US" dirty="0"/>
              <a:t>: </a:t>
            </a:r>
            <a:r>
              <a:rPr lang="en-US" dirty="0" err="1"/>
              <a:t>Gãy</a:t>
            </a:r>
            <a:r>
              <a:rPr lang="en-US" dirty="0"/>
              <a:t> </a:t>
            </a:r>
            <a:r>
              <a:rPr lang="en-US" dirty="0" err="1"/>
              <a:t>vỡ</a:t>
            </a:r>
            <a:r>
              <a:rPr lang="en-US" dirty="0"/>
              <a:t> </a:t>
            </a:r>
            <a:r>
              <a:rPr lang="en-US" dirty="0" err="1"/>
              <a:t>với</a:t>
            </a:r>
            <a:r>
              <a:rPr lang="en-US" dirty="0"/>
              <a:t> </a:t>
            </a:r>
            <a:r>
              <a:rPr lang="en-US" dirty="0" err="1"/>
              <a:t>góc</a:t>
            </a:r>
            <a:r>
              <a:rPr lang="en-US" dirty="0"/>
              <a:t> </a:t>
            </a:r>
            <a:r>
              <a:rPr lang="en-US" dirty="0" err="1"/>
              <a:t>cong</a:t>
            </a:r>
            <a:r>
              <a:rPr lang="en-US" dirty="0"/>
              <a:t> </a:t>
            </a:r>
            <a:r>
              <a:rPr lang="en-US" dirty="0" err="1"/>
              <a:t>ra</a:t>
            </a:r>
            <a:r>
              <a:rPr lang="en-US" dirty="0"/>
              <a:t> </a:t>
            </a:r>
            <a:r>
              <a:rPr lang="en-US" dirty="0" err="1"/>
              <a:t>trước</a:t>
            </a:r>
            <a:r>
              <a:rPr lang="en-US" dirty="0"/>
              <a:t> &gt; 40 </a:t>
            </a:r>
            <a:r>
              <a:rPr lang="en-US" dirty="0" err="1"/>
              <a:t>độ</a:t>
            </a:r>
            <a:r>
              <a:rPr lang="en-US" dirty="0"/>
              <a:t>, </a:t>
            </a:r>
            <a:r>
              <a:rPr lang="en-US" dirty="0" err="1"/>
              <a:t>hẹp</a:t>
            </a:r>
            <a:r>
              <a:rPr lang="en-US" dirty="0"/>
              <a:t> </a:t>
            </a:r>
            <a:r>
              <a:rPr lang="en-US" dirty="0" err="1"/>
              <a:t>ống</a:t>
            </a:r>
            <a:r>
              <a:rPr lang="en-US" dirty="0"/>
              <a:t> </a:t>
            </a:r>
            <a:r>
              <a:rPr lang="en-US" dirty="0" err="1"/>
              <a:t>sống</a:t>
            </a:r>
            <a:r>
              <a:rPr lang="en-US" dirty="0"/>
              <a:t> &gt;50%, </a:t>
            </a:r>
            <a:r>
              <a:rPr lang="en-US" dirty="0" err="1"/>
              <a:t>tổn</a:t>
            </a:r>
            <a:r>
              <a:rPr lang="en-US" dirty="0"/>
              <a:t> </a:t>
            </a:r>
            <a:r>
              <a:rPr lang="en-US" dirty="0" err="1"/>
              <a:t>thương</a:t>
            </a:r>
            <a:r>
              <a:rPr lang="en-US" dirty="0"/>
              <a:t> </a:t>
            </a:r>
            <a:r>
              <a:rPr lang="en-US" dirty="0" err="1"/>
              <a:t>thần</a:t>
            </a:r>
            <a:r>
              <a:rPr lang="en-US" dirty="0"/>
              <a:t> </a:t>
            </a:r>
            <a:r>
              <a:rPr lang="en-US" dirty="0" err="1"/>
              <a:t>kinh</a:t>
            </a:r>
            <a:r>
              <a:rPr lang="en-US" dirty="0"/>
              <a:t> do </a:t>
            </a:r>
            <a:r>
              <a:rPr lang="en-US" dirty="0" err="1"/>
              <a:t>chèn</a:t>
            </a:r>
            <a:r>
              <a:rPr lang="en-US" dirty="0"/>
              <a:t> </a:t>
            </a:r>
            <a:r>
              <a:rPr lang="en-US" dirty="0" err="1"/>
              <a:t>ép</a:t>
            </a:r>
            <a:r>
              <a:rPr lang="en-US" dirty="0"/>
              <a:t> </a:t>
            </a:r>
            <a:r>
              <a:rPr lang="en-US" dirty="0" err="1"/>
              <a:t>tủy</a:t>
            </a:r>
            <a:r>
              <a:rPr lang="en-US" dirty="0"/>
              <a:t> </a:t>
            </a:r>
            <a:r>
              <a:rPr lang="en-US" dirty="0" err="1"/>
              <a:t>sống</a:t>
            </a:r>
            <a:r>
              <a:rPr lang="en-US" dirty="0"/>
              <a:t>.</a:t>
            </a:r>
          </a:p>
          <a:p>
            <a:pPr marL="0" indent="0">
              <a:buNone/>
            </a:pPr>
            <a:r>
              <a:rPr lang="en-US" dirty="0" err="1"/>
              <a:t>Ưu</a:t>
            </a:r>
            <a:r>
              <a:rPr lang="en-US" dirty="0"/>
              <a:t> </a:t>
            </a:r>
            <a:r>
              <a:rPr lang="en-US" dirty="0" err="1"/>
              <a:t>điểm</a:t>
            </a:r>
            <a:r>
              <a:rPr lang="en-US" dirty="0"/>
              <a:t>: </a:t>
            </a:r>
            <a:r>
              <a:rPr lang="en-US" dirty="0" err="1"/>
              <a:t>Nắn</a:t>
            </a:r>
            <a:r>
              <a:rPr lang="en-US" dirty="0"/>
              <a:t> </a:t>
            </a:r>
            <a:r>
              <a:rPr lang="en-US" dirty="0" err="1"/>
              <a:t>chỉnh</a:t>
            </a:r>
            <a:r>
              <a:rPr lang="en-US" dirty="0"/>
              <a:t> </a:t>
            </a:r>
            <a:r>
              <a:rPr lang="en-US" dirty="0" err="1"/>
              <a:t>theo</a:t>
            </a:r>
            <a:r>
              <a:rPr lang="en-US" dirty="0"/>
              <a:t> </a:t>
            </a:r>
            <a:r>
              <a:rPr lang="en-US" dirty="0" err="1"/>
              <a:t>mặt</a:t>
            </a:r>
            <a:r>
              <a:rPr lang="en-US" dirty="0"/>
              <a:t> </a:t>
            </a:r>
            <a:r>
              <a:rPr lang="en-US" dirty="0" err="1"/>
              <a:t>phẳng</a:t>
            </a:r>
            <a:r>
              <a:rPr lang="en-US" dirty="0"/>
              <a:t> Sagittal </a:t>
            </a:r>
            <a:r>
              <a:rPr lang="en-US" dirty="0" err="1"/>
              <a:t>được</a:t>
            </a:r>
            <a:r>
              <a:rPr lang="en-US" dirty="0"/>
              <a:t> </a:t>
            </a:r>
            <a:r>
              <a:rPr lang="en-US" dirty="0" err="1"/>
              <a:t>cải</a:t>
            </a:r>
            <a:r>
              <a:rPr lang="en-US" dirty="0"/>
              <a:t> </a:t>
            </a:r>
            <a:r>
              <a:rPr lang="en-US" dirty="0" err="1"/>
              <a:t>thiện</a:t>
            </a:r>
            <a:r>
              <a:rPr lang="en-US" dirty="0"/>
              <a:t>, </a:t>
            </a:r>
            <a:r>
              <a:rPr lang="en-US" dirty="0" err="1"/>
              <a:t>giải</a:t>
            </a:r>
            <a:r>
              <a:rPr lang="en-US" dirty="0"/>
              <a:t> </a:t>
            </a:r>
            <a:r>
              <a:rPr lang="en-US" dirty="0" err="1"/>
              <a:t>áp</a:t>
            </a:r>
            <a:r>
              <a:rPr lang="en-US" dirty="0"/>
              <a:t> </a:t>
            </a:r>
            <a:r>
              <a:rPr lang="en-US" dirty="0" err="1"/>
              <a:t>ống</a:t>
            </a:r>
            <a:r>
              <a:rPr lang="en-US" dirty="0"/>
              <a:t> </a:t>
            </a:r>
            <a:r>
              <a:rPr lang="en-US" dirty="0" err="1"/>
              <a:t>sống</a:t>
            </a:r>
            <a:r>
              <a:rPr lang="en-US" dirty="0"/>
              <a:t> </a:t>
            </a:r>
            <a:r>
              <a:rPr lang="en-US" dirty="0" err="1"/>
              <a:t>tỉ</a:t>
            </a:r>
            <a:r>
              <a:rPr lang="en-US" dirty="0"/>
              <a:t> </a:t>
            </a:r>
            <a:r>
              <a:rPr lang="en-US" dirty="0" err="1"/>
              <a:t>mỉ</a:t>
            </a:r>
            <a:r>
              <a:rPr lang="en-US" dirty="0"/>
              <a:t>, </a:t>
            </a:r>
            <a:r>
              <a:rPr lang="en-US" dirty="0" err="1"/>
              <a:t>làm</a:t>
            </a:r>
            <a:r>
              <a:rPr lang="en-US" dirty="0"/>
              <a:t> </a:t>
            </a:r>
            <a:r>
              <a:rPr lang="en-US" dirty="0" err="1"/>
              <a:t>vững</a:t>
            </a:r>
            <a:r>
              <a:rPr lang="en-US" dirty="0"/>
              <a:t> DC </a:t>
            </a:r>
            <a:r>
              <a:rPr lang="en-US" dirty="0" err="1"/>
              <a:t>dọc</a:t>
            </a:r>
            <a:r>
              <a:rPr lang="en-US" dirty="0"/>
              <a:t> </a:t>
            </a:r>
            <a:r>
              <a:rPr lang="en-US" dirty="0" err="1"/>
              <a:t>sau</a:t>
            </a:r>
            <a:r>
              <a:rPr lang="en-US" dirty="0"/>
              <a:t> </a:t>
            </a:r>
            <a:r>
              <a:rPr lang="en-US" dirty="0" err="1"/>
              <a:t>đã</a:t>
            </a:r>
            <a:r>
              <a:rPr lang="en-US" dirty="0"/>
              <a:t> </a:t>
            </a:r>
            <a:r>
              <a:rPr lang="en-US" dirty="0" err="1"/>
              <a:t>đứt</a:t>
            </a:r>
            <a:r>
              <a:rPr lang="en-US" dirty="0"/>
              <a:t> </a:t>
            </a:r>
            <a:r>
              <a:rPr lang="en-US" dirty="0" err="1"/>
              <a:t>tốt</a:t>
            </a:r>
            <a:r>
              <a:rPr lang="en-US" dirty="0"/>
              <a:t>.</a:t>
            </a:r>
          </a:p>
          <a:p>
            <a:pPr marL="0" indent="0">
              <a:buNone/>
            </a:pPr>
            <a:endParaRPr lang="en-US" dirty="0"/>
          </a:p>
        </p:txBody>
      </p:sp>
    </p:spTree>
    <p:extLst>
      <p:ext uri="{BB962C8B-B14F-4D97-AF65-F5344CB8AC3E}">
        <p14:creationId xmlns:p14="http://schemas.microsoft.com/office/powerpoint/2010/main" val="2925014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3" y="0"/>
            <a:ext cx="10515600" cy="1325563"/>
          </a:xfrm>
        </p:spPr>
        <p:txBody>
          <a:bodyPr/>
          <a:lstStyle/>
          <a:p>
            <a:r>
              <a:rPr lang="en-US" dirty="0" err="1"/>
              <a:t>Phẫu</a:t>
            </a:r>
            <a:r>
              <a:rPr lang="en-US" dirty="0"/>
              <a:t> </a:t>
            </a:r>
            <a:r>
              <a:rPr lang="en-US" dirty="0" err="1"/>
              <a:t>thuật</a:t>
            </a:r>
            <a:r>
              <a:rPr lang="en-US" dirty="0"/>
              <a:t> </a:t>
            </a:r>
            <a:r>
              <a:rPr lang="en-US" dirty="0" err="1"/>
              <a:t>xâm</a:t>
            </a:r>
            <a:r>
              <a:rPr lang="en-US" dirty="0"/>
              <a:t> </a:t>
            </a:r>
            <a:r>
              <a:rPr lang="en-US" dirty="0" err="1"/>
              <a:t>lấn</a:t>
            </a:r>
            <a:r>
              <a:rPr lang="en-US" dirty="0"/>
              <a:t> </a:t>
            </a:r>
            <a:r>
              <a:rPr lang="en-US" dirty="0" err="1"/>
              <a:t>tối</a:t>
            </a:r>
            <a:r>
              <a:rPr lang="en-US" dirty="0"/>
              <a:t> </a:t>
            </a:r>
            <a:r>
              <a:rPr lang="en-US" dirty="0" err="1"/>
              <a:t>thiểu</a:t>
            </a:r>
            <a:endParaRPr lang="en-US" dirty="0"/>
          </a:p>
        </p:txBody>
      </p:sp>
      <p:sp>
        <p:nvSpPr>
          <p:cNvPr id="3" name="Content Placeholder 2"/>
          <p:cNvSpPr>
            <a:spLocks noGrp="1"/>
          </p:cNvSpPr>
          <p:nvPr>
            <p:ph idx="1"/>
          </p:nvPr>
        </p:nvSpPr>
        <p:spPr>
          <a:xfrm>
            <a:off x="170543" y="1437825"/>
            <a:ext cx="3588657" cy="4351338"/>
          </a:xfrm>
        </p:spPr>
        <p:txBody>
          <a:bodyPr/>
          <a:lstStyle/>
          <a:p>
            <a:r>
              <a:rPr lang="vi-VN" b="1" i="1" dirty="0"/>
              <a:t>Bơm xi măng sinh học cột sống không dùng bóng (Vertebroplasty)</a:t>
            </a:r>
            <a:endParaRPr lang="en-US" b="1" i="1" dirty="0"/>
          </a:p>
          <a:p>
            <a:endParaRPr lang="en-US" b="1" i="1" dirty="0"/>
          </a:p>
          <a:p>
            <a:endParaRPr lang="en-US" b="1" i="1" dirty="0"/>
          </a:p>
          <a:p>
            <a:r>
              <a:rPr lang="vi-VN" b="1" i="1" dirty="0"/>
              <a:t>Bơm xi măng sinh học cột sống có bóng (Kyphoplasty)</a:t>
            </a:r>
            <a:endParaRPr lang="en-US" dirty="0"/>
          </a:p>
        </p:txBody>
      </p:sp>
      <p:pic>
        <p:nvPicPr>
          <p:cNvPr id="12290" name="Picture 2" descr="Vertebroplas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914" y="1257074"/>
            <a:ext cx="3810000" cy="223837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kyphoplas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3909561"/>
            <a:ext cx="368617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Kỹ thuật tạo hình thân đốt sống bằng lồng tit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0" y="3733121"/>
            <a:ext cx="45910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benhcotsong.vn/wp-content/uploads/2015/09/kyphoplastyXray-626x45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805" y="665250"/>
            <a:ext cx="3821339" cy="274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40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0"/>
            <a:ext cx="10515600" cy="1325563"/>
          </a:xfrm>
        </p:spPr>
        <p:txBody>
          <a:bodyPr/>
          <a:lstStyle/>
          <a:p>
            <a:r>
              <a:rPr lang="en-US" dirty="0" err="1"/>
              <a:t>Vertebroplasty</a:t>
            </a:r>
            <a:r>
              <a:rPr lang="en-US" dirty="0"/>
              <a:t> </a:t>
            </a:r>
            <a:r>
              <a:rPr lang="en-US" dirty="0" err="1"/>
              <a:t>và</a:t>
            </a:r>
            <a:r>
              <a:rPr lang="en-US" dirty="0"/>
              <a:t> </a:t>
            </a:r>
            <a:r>
              <a:rPr lang="en-US" dirty="0" err="1"/>
              <a:t>Kyphoplasty</a:t>
            </a:r>
            <a:endParaRPr lang="en-US" dirty="0"/>
          </a:p>
        </p:txBody>
      </p:sp>
      <p:sp>
        <p:nvSpPr>
          <p:cNvPr id="3" name="Content Placeholder 2"/>
          <p:cNvSpPr>
            <a:spLocks noGrp="1"/>
          </p:cNvSpPr>
          <p:nvPr>
            <p:ph idx="1"/>
          </p:nvPr>
        </p:nvSpPr>
        <p:spPr>
          <a:xfrm>
            <a:off x="408709" y="1160606"/>
            <a:ext cx="10515600" cy="4351338"/>
          </a:xfrm>
        </p:spPr>
        <p:txBody>
          <a:bodyPr>
            <a:noAutofit/>
          </a:bodyPr>
          <a:lstStyle/>
          <a:p>
            <a:pPr>
              <a:lnSpc>
                <a:spcPct val="100000"/>
              </a:lnSpc>
            </a:pPr>
            <a:r>
              <a:rPr lang="en-US" sz="2000" b="1" dirty="0" err="1"/>
              <a:t>Chỉ</a:t>
            </a:r>
            <a:r>
              <a:rPr lang="en-US" sz="2000" b="1" dirty="0"/>
              <a:t> </a:t>
            </a:r>
            <a:r>
              <a:rPr lang="en-US" sz="2000" b="1" dirty="0" err="1"/>
              <a:t>định</a:t>
            </a:r>
            <a:r>
              <a:rPr lang="en-US" sz="2000" b="1" dirty="0"/>
              <a:t>:</a:t>
            </a:r>
          </a:p>
          <a:p>
            <a:pPr>
              <a:lnSpc>
                <a:spcPct val="100000"/>
              </a:lnSpc>
              <a:buFontTx/>
              <a:buChar char="-"/>
            </a:pPr>
            <a:r>
              <a:rPr lang="en-US" sz="2000" dirty="0" err="1"/>
              <a:t>Đau</a:t>
            </a:r>
            <a:r>
              <a:rPr lang="en-US" sz="2000" dirty="0"/>
              <a:t> </a:t>
            </a:r>
            <a:r>
              <a:rPr lang="en-US" sz="2000" dirty="0" err="1"/>
              <a:t>dai</a:t>
            </a:r>
            <a:r>
              <a:rPr lang="en-US" sz="2000" dirty="0"/>
              <a:t> </a:t>
            </a:r>
            <a:r>
              <a:rPr lang="en-US" sz="2000" dirty="0" err="1"/>
              <a:t>dẳng</a:t>
            </a:r>
            <a:r>
              <a:rPr lang="en-US" sz="2000" dirty="0"/>
              <a:t>, </a:t>
            </a:r>
            <a:r>
              <a:rPr lang="en-US" sz="2000" dirty="0" err="1"/>
              <a:t>khó</a:t>
            </a:r>
            <a:r>
              <a:rPr lang="en-US" sz="2000" dirty="0"/>
              <a:t> </a:t>
            </a:r>
            <a:r>
              <a:rPr lang="en-US" sz="2000" dirty="0" err="1"/>
              <a:t>chữa</a:t>
            </a:r>
            <a:r>
              <a:rPr lang="en-US" sz="2000" dirty="0"/>
              <a:t> </a:t>
            </a:r>
            <a:r>
              <a:rPr lang="en-US" sz="2000" dirty="0" err="1"/>
              <a:t>tương</a:t>
            </a:r>
            <a:r>
              <a:rPr lang="en-US" sz="2000" dirty="0"/>
              <a:t> </a:t>
            </a:r>
            <a:r>
              <a:rPr lang="en-US" sz="2000" dirty="0" err="1"/>
              <a:t>đương</a:t>
            </a:r>
            <a:r>
              <a:rPr lang="en-US" sz="2000" dirty="0"/>
              <a:t> </a:t>
            </a:r>
            <a:r>
              <a:rPr lang="en-US" sz="2000" dirty="0" err="1"/>
              <a:t>với</a:t>
            </a:r>
            <a:r>
              <a:rPr lang="en-US" sz="2000" dirty="0"/>
              <a:t> </a:t>
            </a:r>
            <a:r>
              <a:rPr lang="en-US" sz="2000" dirty="0" err="1"/>
              <a:t>mức</a:t>
            </a:r>
            <a:r>
              <a:rPr lang="en-US" sz="2000" dirty="0"/>
              <a:t> </a:t>
            </a:r>
            <a:r>
              <a:rPr lang="en-US" sz="2000" dirty="0" err="1"/>
              <a:t>độ</a:t>
            </a:r>
            <a:r>
              <a:rPr lang="en-US" sz="2000" dirty="0"/>
              <a:t> </a:t>
            </a:r>
            <a:r>
              <a:rPr lang="en-US" sz="2000" dirty="0" err="1"/>
              <a:t>gãy</a:t>
            </a:r>
            <a:r>
              <a:rPr lang="en-US" sz="2000" dirty="0"/>
              <a:t> </a:t>
            </a:r>
            <a:r>
              <a:rPr lang="en-US" sz="2000" dirty="0" err="1"/>
              <a:t>xương</a:t>
            </a:r>
            <a:r>
              <a:rPr lang="en-US" sz="2000" dirty="0"/>
              <a:t> ở BN </a:t>
            </a:r>
            <a:r>
              <a:rPr lang="en-US" sz="2000" dirty="0" err="1"/>
              <a:t>có</a:t>
            </a:r>
            <a:r>
              <a:rPr lang="en-US" sz="2000" dirty="0"/>
              <a:t> </a:t>
            </a:r>
            <a:r>
              <a:rPr lang="en-US" sz="2000" dirty="0" err="1"/>
              <a:t>gãy</a:t>
            </a:r>
            <a:r>
              <a:rPr lang="en-US" sz="2000" dirty="0"/>
              <a:t> </a:t>
            </a:r>
            <a:r>
              <a:rPr lang="en-US" sz="2000" dirty="0" err="1"/>
              <a:t>cột</a:t>
            </a:r>
            <a:r>
              <a:rPr lang="en-US" sz="2000" dirty="0"/>
              <a:t> </a:t>
            </a:r>
            <a:r>
              <a:rPr lang="en-US" sz="2000" dirty="0" err="1"/>
              <a:t>sống</a:t>
            </a:r>
            <a:r>
              <a:rPr lang="en-US" sz="2000" dirty="0"/>
              <a:t> do </a:t>
            </a:r>
            <a:r>
              <a:rPr lang="en-US" sz="2000" dirty="0" err="1"/>
              <a:t>loãng</a:t>
            </a:r>
            <a:r>
              <a:rPr lang="en-US" sz="2000" dirty="0"/>
              <a:t> </a:t>
            </a:r>
            <a:r>
              <a:rPr lang="en-US" sz="2000" dirty="0" err="1"/>
              <a:t>xương</a:t>
            </a:r>
            <a:r>
              <a:rPr lang="en-US" sz="2000" dirty="0"/>
              <a:t> </a:t>
            </a:r>
            <a:r>
              <a:rPr lang="en-US" sz="2000" dirty="0" err="1"/>
              <a:t>được</a:t>
            </a:r>
            <a:r>
              <a:rPr lang="en-US" sz="2000" dirty="0"/>
              <a:t> </a:t>
            </a:r>
            <a:r>
              <a:rPr lang="en-US" sz="2000" dirty="0" err="1"/>
              <a:t>chẩn</a:t>
            </a:r>
            <a:r>
              <a:rPr lang="en-US" sz="2000" dirty="0"/>
              <a:t> </a:t>
            </a:r>
            <a:r>
              <a:rPr lang="en-US" sz="2000" dirty="0" err="1"/>
              <a:t>đoán</a:t>
            </a:r>
            <a:r>
              <a:rPr lang="en-US" sz="2000" dirty="0"/>
              <a:t> </a:t>
            </a:r>
            <a:r>
              <a:rPr lang="en-US" sz="2000" dirty="0" err="1"/>
              <a:t>trên</a:t>
            </a:r>
            <a:r>
              <a:rPr lang="en-US" sz="2000" dirty="0"/>
              <a:t> XQ,CT,MRI. </a:t>
            </a:r>
            <a:r>
              <a:rPr lang="en-US" sz="2000" dirty="0" err="1"/>
              <a:t>Đã</a:t>
            </a:r>
            <a:r>
              <a:rPr lang="en-US" sz="2000" dirty="0"/>
              <a:t> </a:t>
            </a:r>
            <a:r>
              <a:rPr lang="en-US" sz="2000" dirty="0" err="1"/>
              <a:t>điều</a:t>
            </a:r>
            <a:r>
              <a:rPr lang="en-US" sz="2000" dirty="0"/>
              <a:t> </a:t>
            </a:r>
            <a:r>
              <a:rPr lang="en-US" sz="2000" dirty="0" err="1"/>
              <a:t>trị</a:t>
            </a:r>
            <a:r>
              <a:rPr lang="en-US" sz="2000" dirty="0"/>
              <a:t> </a:t>
            </a:r>
            <a:r>
              <a:rPr lang="en-US" sz="2000" dirty="0" err="1"/>
              <a:t>tối</a:t>
            </a:r>
            <a:r>
              <a:rPr lang="en-US" sz="2000" dirty="0"/>
              <a:t> </a:t>
            </a:r>
            <a:r>
              <a:rPr lang="en-US" sz="2000" dirty="0" err="1"/>
              <a:t>thiểu</a:t>
            </a:r>
            <a:r>
              <a:rPr lang="en-US" sz="2000" dirty="0"/>
              <a:t> </a:t>
            </a:r>
            <a:r>
              <a:rPr lang="en-US" sz="2000" dirty="0" err="1"/>
              <a:t>ít</a:t>
            </a:r>
            <a:r>
              <a:rPr lang="en-US" sz="2000" dirty="0"/>
              <a:t> </a:t>
            </a:r>
            <a:r>
              <a:rPr lang="en-US" sz="2000" dirty="0" err="1"/>
              <a:t>nhất</a:t>
            </a:r>
            <a:r>
              <a:rPr lang="en-US" sz="2000" dirty="0"/>
              <a:t> 3-4w. </a:t>
            </a:r>
          </a:p>
          <a:p>
            <a:pPr>
              <a:lnSpc>
                <a:spcPct val="100000"/>
              </a:lnSpc>
              <a:buFontTx/>
              <a:buChar char="-"/>
            </a:pPr>
            <a:r>
              <a:rPr lang="vi-VN" sz="2000" dirty="0"/>
              <a:t>Đau </a:t>
            </a:r>
            <a:r>
              <a:rPr lang="en-US" sz="2000" dirty="0" err="1"/>
              <a:t>xuất</a:t>
            </a:r>
            <a:r>
              <a:rPr lang="en-US" sz="2000" dirty="0"/>
              <a:t> </a:t>
            </a:r>
            <a:r>
              <a:rPr lang="en-US" sz="2000" dirty="0" err="1"/>
              <a:t>phá</a:t>
            </a:r>
            <a:r>
              <a:rPr lang="en-US" sz="2000" dirty="0"/>
              <a:t> </a:t>
            </a:r>
            <a:r>
              <a:rPr lang="en-US" sz="2000" dirty="0" err="1"/>
              <a:t>từ</a:t>
            </a:r>
            <a:r>
              <a:rPr lang="vi-VN" sz="2000" dirty="0"/>
              <a:t> đoạn</a:t>
            </a:r>
            <a:r>
              <a:rPr lang="en-US" sz="2000" dirty="0"/>
              <a:t> </a:t>
            </a:r>
            <a:r>
              <a:rPr lang="en-US" sz="2000" dirty="0" err="1"/>
              <a:t>xương</a:t>
            </a:r>
            <a:r>
              <a:rPr lang="vi-VN" sz="2000" dirty="0"/>
              <a:t> bị tổn thương hủy xương của các đốt sống từ di căn xương</a:t>
            </a:r>
            <a:r>
              <a:rPr lang="en-US" sz="2000" dirty="0"/>
              <a:t>.</a:t>
            </a:r>
          </a:p>
          <a:p>
            <a:pPr>
              <a:lnSpc>
                <a:spcPct val="100000"/>
              </a:lnSpc>
            </a:pPr>
            <a:r>
              <a:rPr lang="en-US" sz="2000" b="1" dirty="0" err="1"/>
              <a:t>Chống</a:t>
            </a:r>
            <a:r>
              <a:rPr lang="en-US" sz="2000" b="1" dirty="0"/>
              <a:t> </a:t>
            </a:r>
            <a:r>
              <a:rPr lang="en-US" sz="2000" b="1" dirty="0" err="1"/>
              <a:t>chỉ</a:t>
            </a:r>
            <a:r>
              <a:rPr lang="en-US" sz="2000" b="1" dirty="0"/>
              <a:t> </a:t>
            </a:r>
            <a:r>
              <a:rPr lang="en-US" sz="2000" b="1" dirty="0" err="1"/>
              <a:t>định</a:t>
            </a:r>
            <a:r>
              <a:rPr lang="en-US" sz="2000" b="1" dirty="0"/>
              <a:t>:</a:t>
            </a:r>
          </a:p>
          <a:p>
            <a:pPr marL="0" indent="0">
              <a:lnSpc>
                <a:spcPct val="100000"/>
              </a:lnSpc>
              <a:buNone/>
            </a:pPr>
            <a:r>
              <a:rPr lang="en-US" sz="2000" dirty="0"/>
              <a:t>- </a:t>
            </a:r>
            <a:r>
              <a:rPr lang="vi-VN" sz="2000" dirty="0"/>
              <a:t>Rối loạn chảy máu không thể kiểm soát</a:t>
            </a:r>
          </a:p>
          <a:p>
            <a:pPr marL="0" indent="0">
              <a:lnSpc>
                <a:spcPct val="100000"/>
              </a:lnSpc>
              <a:buNone/>
            </a:pPr>
            <a:r>
              <a:rPr lang="en-US" sz="2000" dirty="0"/>
              <a:t>- </a:t>
            </a:r>
            <a:r>
              <a:rPr lang="vi-VN" sz="2000" dirty="0"/>
              <a:t>Cải thiện các triệu chứng </a:t>
            </a:r>
            <a:r>
              <a:rPr lang="en-US" sz="2000" dirty="0" err="1"/>
              <a:t>với</a:t>
            </a:r>
            <a:r>
              <a:rPr lang="en-US" sz="2000" dirty="0"/>
              <a:t> </a:t>
            </a:r>
            <a:r>
              <a:rPr lang="en-US" sz="2000" dirty="0" err="1"/>
              <a:t>điều</a:t>
            </a:r>
            <a:r>
              <a:rPr lang="en-US" sz="2000" dirty="0"/>
              <a:t> </a:t>
            </a:r>
            <a:r>
              <a:rPr lang="en-US" sz="2000" dirty="0" err="1"/>
              <a:t>trị</a:t>
            </a:r>
            <a:r>
              <a:rPr lang="en-US" sz="2000" dirty="0"/>
              <a:t> </a:t>
            </a:r>
            <a:r>
              <a:rPr lang="en-US" sz="2000" dirty="0" err="1"/>
              <a:t>bảo</a:t>
            </a:r>
            <a:r>
              <a:rPr lang="en-US" sz="2000" dirty="0"/>
              <a:t> </a:t>
            </a:r>
            <a:r>
              <a:rPr lang="en-US" sz="2000" dirty="0" err="1"/>
              <a:t>tồn</a:t>
            </a:r>
            <a:endParaRPr lang="vi-VN" sz="2000" dirty="0"/>
          </a:p>
          <a:p>
            <a:pPr marL="0" indent="0">
              <a:lnSpc>
                <a:spcPct val="100000"/>
              </a:lnSpc>
              <a:buNone/>
            </a:pPr>
            <a:r>
              <a:rPr lang="en-US" sz="2000" dirty="0"/>
              <a:t>- </a:t>
            </a:r>
            <a:r>
              <a:rPr lang="vi-VN" sz="2000" dirty="0"/>
              <a:t>Gãy xương đốt sống không có triệu chứng,</a:t>
            </a:r>
          </a:p>
          <a:p>
            <a:pPr marL="0" indent="0">
              <a:lnSpc>
                <a:spcPct val="100000"/>
              </a:lnSpc>
              <a:buNone/>
            </a:pPr>
            <a:r>
              <a:rPr lang="en-US" sz="2000" dirty="0"/>
              <a:t>- </a:t>
            </a:r>
            <a:r>
              <a:rPr lang="vi-VN" sz="2000" dirty="0"/>
              <a:t>Nhiễm trùng </a:t>
            </a:r>
            <a:r>
              <a:rPr lang="en-US" sz="2000" dirty="0" err="1"/>
              <a:t>tại</a:t>
            </a:r>
            <a:r>
              <a:rPr lang="en-US" sz="2000" dirty="0"/>
              <a:t> </a:t>
            </a:r>
            <a:r>
              <a:rPr lang="en-US" sz="2000" dirty="0" err="1"/>
              <a:t>chỗ</a:t>
            </a:r>
            <a:r>
              <a:rPr lang="en-US" sz="2000" dirty="0"/>
              <a:t> </a:t>
            </a:r>
            <a:r>
              <a:rPr lang="en-US" sz="2000" dirty="0" err="1"/>
              <a:t>hoặc</a:t>
            </a:r>
            <a:r>
              <a:rPr lang="en-US" sz="2000" dirty="0"/>
              <a:t> </a:t>
            </a:r>
            <a:r>
              <a:rPr lang="en-US" sz="2000" dirty="0" err="1"/>
              <a:t>toàn</a:t>
            </a:r>
            <a:r>
              <a:rPr lang="en-US" sz="2000" dirty="0"/>
              <a:t> </a:t>
            </a:r>
            <a:r>
              <a:rPr lang="en-US" sz="2000" dirty="0" err="1"/>
              <a:t>thân</a:t>
            </a:r>
            <a:endParaRPr lang="vi-VN" sz="2000" dirty="0"/>
          </a:p>
          <a:p>
            <a:pPr marL="0" indent="0">
              <a:lnSpc>
                <a:spcPct val="100000"/>
              </a:lnSpc>
              <a:buNone/>
            </a:pPr>
            <a:r>
              <a:rPr lang="en-US" sz="2000" dirty="0"/>
              <a:t>- </a:t>
            </a:r>
            <a:r>
              <a:rPr lang="vi-VN" sz="2000" dirty="0"/>
              <a:t>Dị ứng với xi măng xương</a:t>
            </a:r>
          </a:p>
          <a:p>
            <a:pPr marL="0" indent="0">
              <a:lnSpc>
                <a:spcPct val="100000"/>
              </a:lnSpc>
              <a:buNone/>
            </a:pPr>
            <a:r>
              <a:rPr lang="en-US" sz="2000" dirty="0"/>
              <a:t>- </a:t>
            </a:r>
            <a:r>
              <a:rPr lang="vi-VN" sz="2000" dirty="0"/>
              <a:t>Khối u </a:t>
            </a:r>
            <a:r>
              <a:rPr lang="en-US" sz="2000" dirty="0" err="1"/>
              <a:t>chèn</a:t>
            </a:r>
            <a:r>
              <a:rPr lang="en-US" sz="2000" dirty="0"/>
              <a:t> </a:t>
            </a:r>
            <a:r>
              <a:rPr lang="en-US" sz="2000" dirty="0" err="1"/>
              <a:t>vào</a:t>
            </a:r>
            <a:r>
              <a:rPr lang="en-US" sz="2000" dirty="0"/>
              <a:t> </a:t>
            </a:r>
            <a:r>
              <a:rPr lang="vi-VN" sz="2000" dirty="0"/>
              <a:t>ống sống.</a:t>
            </a:r>
          </a:p>
          <a:p>
            <a:pPr marL="0" indent="0">
              <a:lnSpc>
                <a:spcPct val="100000"/>
              </a:lnSpc>
              <a:buNone/>
            </a:pPr>
            <a:endParaRPr lang="en-US" sz="2000" dirty="0"/>
          </a:p>
        </p:txBody>
      </p:sp>
      <p:sp>
        <p:nvSpPr>
          <p:cNvPr id="4" name="TextBox 3"/>
          <p:cNvSpPr txBox="1"/>
          <p:nvPr/>
        </p:nvSpPr>
        <p:spPr>
          <a:xfrm>
            <a:off x="408709" y="5805054"/>
            <a:ext cx="11617036" cy="1200329"/>
          </a:xfrm>
          <a:prstGeom prst="rect">
            <a:avLst/>
          </a:prstGeom>
          <a:noFill/>
        </p:spPr>
        <p:txBody>
          <a:bodyPr wrap="square" rtlCol="0">
            <a:spAutoFit/>
          </a:bodyPr>
          <a:lstStyle/>
          <a:p>
            <a:pPr marL="342900" indent="-342900">
              <a:buAutoNum type="arabicPeriod"/>
            </a:pPr>
            <a:r>
              <a:rPr lang="en-US" dirty="0" err="1">
                <a:solidFill>
                  <a:schemeClr val="accent2">
                    <a:lumMod val="75000"/>
                  </a:schemeClr>
                </a:solidFill>
              </a:rPr>
              <a:t>Gangi</a:t>
            </a:r>
            <a:r>
              <a:rPr lang="en-US" dirty="0">
                <a:solidFill>
                  <a:schemeClr val="accent2">
                    <a:lumMod val="75000"/>
                  </a:schemeClr>
                </a:solidFill>
              </a:rPr>
              <a:t> A, </a:t>
            </a:r>
            <a:r>
              <a:rPr lang="en-US" dirty="0" err="1">
                <a:solidFill>
                  <a:schemeClr val="accent2">
                    <a:lumMod val="75000"/>
                  </a:schemeClr>
                </a:solidFill>
              </a:rPr>
              <a:t>Sabharwal</a:t>
            </a:r>
            <a:r>
              <a:rPr lang="en-US" dirty="0">
                <a:solidFill>
                  <a:schemeClr val="accent2">
                    <a:lumMod val="75000"/>
                  </a:schemeClr>
                </a:solidFill>
              </a:rPr>
              <a:t> T, </a:t>
            </a:r>
            <a:r>
              <a:rPr lang="en-US" dirty="0" err="1">
                <a:solidFill>
                  <a:schemeClr val="accent2">
                    <a:lumMod val="75000"/>
                  </a:schemeClr>
                </a:solidFill>
              </a:rPr>
              <a:t>Irani</a:t>
            </a:r>
            <a:r>
              <a:rPr lang="en-US" dirty="0">
                <a:solidFill>
                  <a:schemeClr val="accent2">
                    <a:lumMod val="75000"/>
                  </a:schemeClr>
                </a:solidFill>
              </a:rPr>
              <a:t> FG, et al. Quality assurance guidelines for percutaneous </a:t>
            </a:r>
            <a:r>
              <a:rPr lang="en-US" dirty="0" err="1">
                <a:solidFill>
                  <a:schemeClr val="accent2">
                    <a:lumMod val="75000"/>
                  </a:schemeClr>
                </a:solidFill>
              </a:rPr>
              <a:t>vertebroplasty</a:t>
            </a:r>
            <a:r>
              <a:rPr lang="en-US" dirty="0">
                <a:solidFill>
                  <a:schemeClr val="accent2">
                    <a:lumMod val="75000"/>
                  </a:schemeClr>
                </a:solidFill>
              </a:rPr>
              <a:t>. </a:t>
            </a:r>
            <a:r>
              <a:rPr lang="en-US" dirty="0" err="1">
                <a:solidFill>
                  <a:schemeClr val="accent2">
                    <a:lumMod val="75000"/>
                  </a:schemeClr>
                </a:solidFill>
              </a:rPr>
              <a:t>Cardiovasc</a:t>
            </a:r>
            <a:r>
              <a:rPr lang="en-US" dirty="0">
                <a:solidFill>
                  <a:schemeClr val="accent2">
                    <a:lumMod val="75000"/>
                  </a:schemeClr>
                </a:solidFill>
              </a:rPr>
              <a:t> </a:t>
            </a:r>
            <a:r>
              <a:rPr lang="en-US" dirty="0" err="1">
                <a:solidFill>
                  <a:schemeClr val="accent2">
                    <a:lumMod val="75000"/>
                  </a:schemeClr>
                </a:solidFill>
              </a:rPr>
              <a:t>Intervent</a:t>
            </a:r>
            <a:r>
              <a:rPr lang="en-US" dirty="0">
                <a:solidFill>
                  <a:schemeClr val="accent2">
                    <a:lumMod val="75000"/>
                  </a:schemeClr>
                </a:solidFill>
              </a:rPr>
              <a:t> </a:t>
            </a:r>
            <a:r>
              <a:rPr lang="en-US" dirty="0" err="1">
                <a:solidFill>
                  <a:schemeClr val="accent2">
                    <a:lumMod val="75000"/>
                  </a:schemeClr>
                </a:solidFill>
              </a:rPr>
              <a:t>Radiol</a:t>
            </a:r>
            <a:r>
              <a:rPr lang="en-US" dirty="0">
                <a:solidFill>
                  <a:schemeClr val="accent2">
                    <a:lumMod val="75000"/>
                  </a:schemeClr>
                </a:solidFill>
              </a:rPr>
              <a:t>. 2006;29:173–178. </a:t>
            </a:r>
          </a:p>
          <a:p>
            <a:pPr marL="342900" indent="-342900">
              <a:buAutoNum type="arabicPeriod"/>
            </a:pPr>
            <a:r>
              <a:rPr lang="en-US" dirty="0">
                <a:solidFill>
                  <a:schemeClr val="accent2">
                    <a:lumMod val="75000"/>
                  </a:schemeClr>
                </a:solidFill>
              </a:rPr>
              <a:t> Hide IG, </a:t>
            </a:r>
            <a:r>
              <a:rPr lang="en-US" dirty="0" err="1">
                <a:solidFill>
                  <a:schemeClr val="accent2">
                    <a:lumMod val="75000"/>
                  </a:schemeClr>
                </a:solidFill>
              </a:rPr>
              <a:t>Gangi</a:t>
            </a:r>
            <a:r>
              <a:rPr lang="en-US" dirty="0">
                <a:solidFill>
                  <a:schemeClr val="accent2">
                    <a:lumMod val="75000"/>
                  </a:schemeClr>
                </a:solidFill>
              </a:rPr>
              <a:t> A. Percutaneous </a:t>
            </a:r>
            <a:r>
              <a:rPr lang="en-US" dirty="0" err="1">
                <a:solidFill>
                  <a:schemeClr val="accent2">
                    <a:lumMod val="75000"/>
                  </a:schemeClr>
                </a:solidFill>
              </a:rPr>
              <a:t>vertebroplasty</a:t>
            </a:r>
            <a:r>
              <a:rPr lang="en-US" dirty="0">
                <a:solidFill>
                  <a:schemeClr val="accent2">
                    <a:lumMod val="75000"/>
                  </a:schemeClr>
                </a:solidFill>
              </a:rPr>
              <a:t>: history, technique and current perspectives. </a:t>
            </a:r>
            <a:r>
              <a:rPr lang="en-US" dirty="0" err="1">
                <a:solidFill>
                  <a:schemeClr val="accent2">
                    <a:lumMod val="75000"/>
                  </a:schemeClr>
                </a:solidFill>
              </a:rPr>
              <a:t>Clin</a:t>
            </a:r>
            <a:r>
              <a:rPr lang="en-US" dirty="0">
                <a:solidFill>
                  <a:schemeClr val="accent2">
                    <a:lumMod val="75000"/>
                  </a:schemeClr>
                </a:solidFill>
              </a:rPr>
              <a:t> </a:t>
            </a:r>
            <a:r>
              <a:rPr lang="en-US" dirty="0" err="1">
                <a:solidFill>
                  <a:schemeClr val="accent2">
                    <a:lumMod val="75000"/>
                  </a:schemeClr>
                </a:solidFill>
              </a:rPr>
              <a:t>Radiol</a:t>
            </a:r>
            <a:r>
              <a:rPr lang="en-US" dirty="0">
                <a:solidFill>
                  <a:schemeClr val="accent2">
                    <a:lumMod val="75000"/>
                  </a:schemeClr>
                </a:solidFill>
              </a:rPr>
              <a:t>. 2004;59:461–467.</a:t>
            </a:r>
          </a:p>
        </p:txBody>
      </p:sp>
    </p:spTree>
    <p:extLst>
      <p:ext uri="{BB962C8B-B14F-4D97-AF65-F5344CB8AC3E}">
        <p14:creationId xmlns:p14="http://schemas.microsoft.com/office/powerpoint/2010/main" val="2003752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91" y="129597"/>
            <a:ext cx="10515600" cy="1325563"/>
          </a:xfrm>
        </p:spPr>
        <p:txBody>
          <a:bodyPr/>
          <a:lstStyle/>
          <a:p>
            <a:r>
              <a:rPr lang="en-US" dirty="0" err="1"/>
              <a:t>Phẫu</a:t>
            </a:r>
            <a:r>
              <a:rPr lang="en-US" dirty="0"/>
              <a:t> </a:t>
            </a:r>
            <a:r>
              <a:rPr lang="en-US" dirty="0" err="1"/>
              <a:t>thuật</a:t>
            </a:r>
            <a:r>
              <a:rPr lang="en-US" dirty="0"/>
              <a:t> </a:t>
            </a:r>
            <a:r>
              <a:rPr lang="en-US" dirty="0" err="1"/>
              <a:t>xâm</a:t>
            </a:r>
            <a:r>
              <a:rPr lang="en-US" dirty="0"/>
              <a:t> </a:t>
            </a:r>
            <a:r>
              <a:rPr lang="en-US" dirty="0" err="1"/>
              <a:t>lấn</a:t>
            </a:r>
            <a:r>
              <a:rPr lang="en-US" dirty="0"/>
              <a:t> </a:t>
            </a:r>
            <a:r>
              <a:rPr lang="en-US" dirty="0" err="1"/>
              <a:t>tối</a:t>
            </a:r>
            <a:r>
              <a:rPr lang="en-US" dirty="0"/>
              <a:t> </a:t>
            </a:r>
            <a:r>
              <a:rPr lang="en-US" dirty="0" err="1"/>
              <a:t>thiểu</a:t>
            </a:r>
            <a:r>
              <a:rPr lang="en-US" dirty="0"/>
              <a:t> qua da ở </a:t>
            </a:r>
            <a:r>
              <a:rPr lang="en-US" dirty="0" err="1"/>
              <a:t>lối</a:t>
            </a:r>
            <a:r>
              <a:rPr lang="en-US" dirty="0"/>
              <a:t> </a:t>
            </a:r>
            <a:r>
              <a:rPr lang="en-US" dirty="0" err="1"/>
              <a:t>sau</a:t>
            </a:r>
            <a:endParaRPr lang="en-US" dirty="0"/>
          </a:p>
        </p:txBody>
      </p:sp>
      <p:pic>
        <p:nvPicPr>
          <p:cNvPr id="3076" name="Picture 4" descr="T11, T12, and L3 type A fractures associated with L1 and L2 type B fractures. Percutaneous stabilization from T10 to L4 and L1-L2 arthrodesis with a miniopen approach. "/>
          <p:cNvPicPr>
            <a:picLocks noChangeAspect="1" noChangeArrowheads="1"/>
          </p:cNvPicPr>
          <p:nvPr/>
        </p:nvPicPr>
        <p:blipFill rotWithShape="1">
          <a:blip r:embed="rId2">
            <a:extLst>
              <a:ext uri="{28A0092B-C50C-407E-A947-70E740481C1C}">
                <a14:useLocalDpi xmlns:a14="http://schemas.microsoft.com/office/drawing/2010/main" val="0"/>
              </a:ext>
            </a:extLst>
          </a:blip>
          <a:srcRect b="49855"/>
          <a:stretch/>
        </p:blipFill>
        <p:spPr bwMode="auto">
          <a:xfrm>
            <a:off x="2085974" y="1172297"/>
            <a:ext cx="4772025" cy="408853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11, T12, and L3 type A fractures associated with L1 and L2 type B fractures. Percutaneous stabilization from T10 to L4 and L1-L2 arthrodesis with a miniopen approach. "/>
          <p:cNvPicPr>
            <a:picLocks noChangeAspect="1" noChangeArrowheads="1"/>
          </p:cNvPicPr>
          <p:nvPr/>
        </p:nvPicPr>
        <p:blipFill rotWithShape="1">
          <a:blip r:embed="rId2">
            <a:extLst>
              <a:ext uri="{28A0092B-C50C-407E-A947-70E740481C1C}">
                <a14:useLocalDpi xmlns:a14="http://schemas.microsoft.com/office/drawing/2010/main" val="0"/>
              </a:ext>
            </a:extLst>
          </a:blip>
          <a:srcRect t="49977"/>
          <a:stretch/>
        </p:blipFill>
        <p:spPr bwMode="auto">
          <a:xfrm>
            <a:off x="7260648" y="1081088"/>
            <a:ext cx="4772025" cy="4078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86692" y="5260831"/>
            <a:ext cx="10931236" cy="1477328"/>
          </a:xfrm>
          <a:prstGeom prst="rect">
            <a:avLst/>
          </a:prstGeom>
          <a:noFill/>
        </p:spPr>
        <p:txBody>
          <a:bodyPr wrap="square" rtlCol="0">
            <a:spAutoFit/>
          </a:bodyPr>
          <a:lstStyle/>
          <a:p>
            <a:r>
              <a:rPr lang="en-US" dirty="0"/>
              <a:t>T11, T12, and L3 type A fractures associated with L1 and L2 type B fractures. Percutaneous stabilization from T10 to L4 and L1-L2 arthrodesis with a </a:t>
            </a:r>
            <a:r>
              <a:rPr lang="en-US" dirty="0" err="1"/>
              <a:t>miniopen</a:t>
            </a:r>
            <a:r>
              <a:rPr lang="en-US" dirty="0"/>
              <a:t> approach. </a:t>
            </a:r>
          </a:p>
          <a:p>
            <a:r>
              <a:rPr lang="en-US" dirty="0">
                <a:solidFill>
                  <a:schemeClr val="accent2">
                    <a:lumMod val="75000"/>
                  </a:schemeClr>
                </a:solidFill>
              </a:rPr>
              <a:t>De </a:t>
            </a:r>
            <a:r>
              <a:rPr lang="en-US" dirty="0" err="1">
                <a:solidFill>
                  <a:schemeClr val="accent2">
                    <a:lumMod val="75000"/>
                  </a:schemeClr>
                </a:solidFill>
              </a:rPr>
              <a:t>Iure</a:t>
            </a:r>
            <a:r>
              <a:rPr lang="en-US" dirty="0">
                <a:solidFill>
                  <a:schemeClr val="accent2">
                    <a:lumMod val="75000"/>
                  </a:schemeClr>
                </a:solidFill>
              </a:rPr>
              <a:t>, Federico &amp; </a:t>
            </a:r>
            <a:r>
              <a:rPr lang="en-US" dirty="0" err="1">
                <a:solidFill>
                  <a:schemeClr val="accent2">
                    <a:lumMod val="75000"/>
                  </a:schemeClr>
                </a:solidFill>
              </a:rPr>
              <a:t>Cappuccio</a:t>
            </a:r>
            <a:r>
              <a:rPr lang="en-US" dirty="0">
                <a:solidFill>
                  <a:schemeClr val="accent2">
                    <a:lumMod val="75000"/>
                  </a:schemeClr>
                </a:solidFill>
              </a:rPr>
              <a:t>, Michele &amp; </a:t>
            </a:r>
            <a:r>
              <a:rPr lang="en-US" dirty="0" err="1">
                <a:solidFill>
                  <a:schemeClr val="accent2">
                    <a:lumMod val="75000"/>
                  </a:schemeClr>
                </a:solidFill>
              </a:rPr>
              <a:t>Paderni</a:t>
            </a:r>
            <a:r>
              <a:rPr lang="en-US" dirty="0">
                <a:solidFill>
                  <a:schemeClr val="accent2">
                    <a:lumMod val="75000"/>
                  </a:schemeClr>
                </a:solidFill>
              </a:rPr>
              <a:t>, </a:t>
            </a:r>
            <a:r>
              <a:rPr lang="en-US" dirty="0" err="1">
                <a:solidFill>
                  <a:schemeClr val="accent2">
                    <a:lumMod val="75000"/>
                  </a:schemeClr>
                </a:solidFill>
              </a:rPr>
              <a:t>Stefania</a:t>
            </a:r>
            <a:r>
              <a:rPr lang="en-US" dirty="0">
                <a:solidFill>
                  <a:schemeClr val="accent2">
                    <a:lumMod val="75000"/>
                  </a:schemeClr>
                </a:solidFill>
              </a:rPr>
              <a:t> &amp; </a:t>
            </a:r>
            <a:r>
              <a:rPr lang="en-US" dirty="0" err="1">
                <a:solidFill>
                  <a:schemeClr val="accent2">
                    <a:lumMod val="75000"/>
                  </a:schemeClr>
                </a:solidFill>
              </a:rPr>
              <a:t>Bosco</a:t>
            </a:r>
            <a:r>
              <a:rPr lang="en-US" dirty="0">
                <a:solidFill>
                  <a:schemeClr val="accent2">
                    <a:lumMod val="75000"/>
                  </a:schemeClr>
                </a:solidFill>
              </a:rPr>
              <a:t>, Giuseppe &amp; </a:t>
            </a:r>
            <a:r>
              <a:rPr lang="en-US" dirty="0" err="1">
                <a:solidFill>
                  <a:schemeClr val="accent2">
                    <a:lumMod val="75000"/>
                  </a:schemeClr>
                </a:solidFill>
              </a:rPr>
              <a:t>Amendola</a:t>
            </a:r>
            <a:r>
              <a:rPr lang="en-US" dirty="0">
                <a:solidFill>
                  <a:schemeClr val="accent2">
                    <a:lumMod val="75000"/>
                  </a:schemeClr>
                </a:solidFill>
              </a:rPr>
              <a:t>, Luca. (2012). Minimal Invasive Percutaneous Fixation of Thoracic and Lumbar Spine Fractures. Minimally invasive surgery. 2012. 141032. 10.1155/2012/141032. </a:t>
            </a:r>
          </a:p>
        </p:txBody>
      </p:sp>
    </p:spTree>
    <p:extLst>
      <p:ext uri="{BB962C8B-B14F-4D97-AF65-F5344CB8AC3E}">
        <p14:creationId xmlns:p14="http://schemas.microsoft.com/office/powerpoint/2010/main" val="211275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Cột</a:t>
            </a:r>
            <a:r>
              <a:rPr lang="en-US" b="1" dirty="0"/>
              <a:t> </a:t>
            </a:r>
            <a:r>
              <a:rPr lang="en-US" b="1" dirty="0" err="1"/>
              <a:t>sống</a:t>
            </a:r>
            <a:r>
              <a:rPr lang="en-US" b="1" dirty="0"/>
              <a:t> </a:t>
            </a:r>
            <a:r>
              <a:rPr lang="en-US" b="1" dirty="0" err="1"/>
              <a:t>ngực</a:t>
            </a:r>
            <a:endParaRPr lang="en-US" b="1" dirty="0"/>
          </a:p>
        </p:txBody>
      </p:sp>
      <p:sp>
        <p:nvSpPr>
          <p:cNvPr id="3" name="Content Placeholder 2"/>
          <p:cNvSpPr>
            <a:spLocks noGrp="1"/>
          </p:cNvSpPr>
          <p:nvPr>
            <p:ph idx="1"/>
          </p:nvPr>
        </p:nvSpPr>
        <p:spPr>
          <a:xfrm>
            <a:off x="185317" y="1690687"/>
            <a:ext cx="6327775" cy="4309723"/>
          </a:xfrm>
        </p:spPr>
        <p:txBody>
          <a:bodyPr/>
          <a:lstStyle/>
          <a:p>
            <a:r>
              <a:rPr lang="en-US" dirty="0" err="1"/>
              <a:t>Uốn</a:t>
            </a:r>
            <a:r>
              <a:rPr lang="en-US" dirty="0"/>
              <a:t> </a:t>
            </a:r>
            <a:r>
              <a:rPr lang="en-US" dirty="0" err="1"/>
              <a:t>cong</a:t>
            </a:r>
            <a:r>
              <a:rPr lang="en-US" dirty="0"/>
              <a:t> </a:t>
            </a:r>
            <a:r>
              <a:rPr lang="en-US" dirty="0" err="1"/>
              <a:t>ra</a:t>
            </a:r>
            <a:r>
              <a:rPr lang="en-US" dirty="0"/>
              <a:t> </a:t>
            </a:r>
            <a:r>
              <a:rPr lang="en-US" dirty="0" err="1"/>
              <a:t>sau</a:t>
            </a:r>
            <a:r>
              <a:rPr lang="en-US" dirty="0"/>
              <a:t>.</a:t>
            </a:r>
          </a:p>
          <a:p>
            <a:r>
              <a:rPr lang="en-US" dirty="0" err="1"/>
              <a:t>Khớp</a:t>
            </a:r>
            <a:r>
              <a:rPr lang="en-US" dirty="0"/>
              <a:t> </a:t>
            </a:r>
            <a:r>
              <a:rPr lang="en-US" dirty="0" err="1"/>
              <a:t>với</a:t>
            </a:r>
            <a:r>
              <a:rPr lang="en-US" dirty="0"/>
              <a:t> </a:t>
            </a:r>
            <a:r>
              <a:rPr lang="en-US" dirty="0" err="1"/>
              <a:t>xương</a:t>
            </a:r>
            <a:r>
              <a:rPr lang="en-US" dirty="0"/>
              <a:t> </a:t>
            </a:r>
            <a:r>
              <a:rPr lang="en-US" dirty="0" err="1"/>
              <a:t>sườn</a:t>
            </a:r>
            <a:r>
              <a:rPr lang="en-US" dirty="0"/>
              <a:t> -&gt; </a:t>
            </a:r>
            <a:r>
              <a:rPr lang="en-US" b="1" dirty="0" err="1"/>
              <a:t>vững</a:t>
            </a:r>
            <a:r>
              <a:rPr lang="en-US" b="1" dirty="0"/>
              <a:t> </a:t>
            </a:r>
            <a:r>
              <a:rPr lang="en-US" b="1" dirty="0" err="1"/>
              <a:t>và</a:t>
            </a:r>
            <a:r>
              <a:rPr lang="en-US" b="1" dirty="0"/>
              <a:t> </a:t>
            </a:r>
            <a:r>
              <a:rPr lang="en-US" b="1" dirty="0" err="1"/>
              <a:t>chống</a:t>
            </a:r>
            <a:r>
              <a:rPr lang="en-US" b="1" dirty="0"/>
              <a:t> </a:t>
            </a:r>
            <a:r>
              <a:rPr lang="en-US" b="1" dirty="0" err="1"/>
              <a:t>xoay</a:t>
            </a:r>
            <a:r>
              <a:rPr lang="en-US" b="1" dirty="0"/>
              <a:t>.</a:t>
            </a:r>
          </a:p>
          <a:p>
            <a:r>
              <a:rPr lang="en-US" dirty="0"/>
              <a:t>T11,T12 </a:t>
            </a:r>
            <a:r>
              <a:rPr lang="en-US" dirty="0" err="1"/>
              <a:t>có</a:t>
            </a:r>
            <a:r>
              <a:rPr lang="en-US" dirty="0"/>
              <a:t> </a:t>
            </a:r>
            <a:r>
              <a:rPr lang="en-US" dirty="0" err="1"/>
              <a:t>xương</a:t>
            </a:r>
            <a:r>
              <a:rPr lang="en-US" dirty="0"/>
              <a:t> </a:t>
            </a:r>
            <a:r>
              <a:rPr lang="en-US" dirty="0" err="1"/>
              <a:t>sườn</a:t>
            </a:r>
            <a:r>
              <a:rPr lang="en-US" dirty="0"/>
              <a:t> </a:t>
            </a:r>
            <a:r>
              <a:rPr lang="en-US" dirty="0" err="1"/>
              <a:t>cụt</a:t>
            </a:r>
            <a:r>
              <a:rPr lang="en-US" dirty="0"/>
              <a:t>.</a:t>
            </a:r>
          </a:p>
          <a:p>
            <a:r>
              <a:rPr lang="en-US" dirty="0" err="1"/>
              <a:t>Uốn</a:t>
            </a:r>
            <a:r>
              <a:rPr lang="en-US" dirty="0"/>
              <a:t> </a:t>
            </a:r>
            <a:r>
              <a:rPr lang="en-US" dirty="0" err="1"/>
              <a:t>cong</a:t>
            </a:r>
            <a:r>
              <a:rPr lang="en-US" dirty="0"/>
              <a:t>/ </a:t>
            </a:r>
            <a:r>
              <a:rPr lang="en-US" dirty="0" err="1"/>
              <a:t>giãn</a:t>
            </a:r>
            <a:r>
              <a:rPr lang="en-US" dirty="0"/>
              <a:t> </a:t>
            </a:r>
            <a:r>
              <a:rPr lang="en-US" dirty="0" err="1"/>
              <a:t>ra</a:t>
            </a:r>
            <a:r>
              <a:rPr lang="en-US" dirty="0"/>
              <a:t> </a:t>
            </a:r>
            <a:r>
              <a:rPr lang="en-US" dirty="0" err="1"/>
              <a:t>hạn</a:t>
            </a:r>
            <a:r>
              <a:rPr lang="en-US" dirty="0"/>
              <a:t> </a:t>
            </a:r>
            <a:r>
              <a:rPr lang="en-US" dirty="0" err="1"/>
              <a:t>chế</a:t>
            </a:r>
            <a:endParaRPr lang="en-US" dirty="0"/>
          </a:p>
          <a:p>
            <a:r>
              <a:rPr lang="en-US" dirty="0" err="1"/>
              <a:t>Ống</a:t>
            </a:r>
            <a:r>
              <a:rPr lang="en-US" dirty="0"/>
              <a:t> </a:t>
            </a:r>
            <a:r>
              <a:rPr lang="en-US" dirty="0" err="1"/>
              <a:t>sống</a:t>
            </a:r>
            <a:r>
              <a:rPr lang="en-US" dirty="0"/>
              <a:t> </a:t>
            </a:r>
            <a:r>
              <a:rPr lang="en-US" dirty="0" err="1"/>
              <a:t>nhỏ</a:t>
            </a:r>
            <a:r>
              <a:rPr lang="en-US" dirty="0"/>
              <a:t>.</a:t>
            </a:r>
          </a:p>
          <a:p>
            <a:pPr marL="0" indent="0">
              <a:buNone/>
            </a:pPr>
            <a:r>
              <a:rPr lang="en-US" dirty="0"/>
              <a:t>=&gt; </a:t>
            </a:r>
            <a:r>
              <a:rPr lang="en-US" dirty="0" err="1"/>
              <a:t>khả</a:t>
            </a:r>
            <a:r>
              <a:rPr lang="en-US" dirty="0"/>
              <a:t> </a:t>
            </a:r>
            <a:r>
              <a:rPr lang="en-US" dirty="0" err="1"/>
              <a:t>năng</a:t>
            </a:r>
            <a:r>
              <a:rPr lang="en-US" dirty="0"/>
              <a:t> </a:t>
            </a:r>
            <a:r>
              <a:rPr lang="en-US" dirty="0" err="1"/>
              <a:t>tổn</a:t>
            </a:r>
            <a:r>
              <a:rPr lang="en-US" dirty="0"/>
              <a:t> </a:t>
            </a:r>
            <a:r>
              <a:rPr lang="en-US" dirty="0" err="1"/>
              <a:t>thương</a:t>
            </a:r>
            <a:r>
              <a:rPr lang="en-US" dirty="0"/>
              <a:t> </a:t>
            </a:r>
            <a:r>
              <a:rPr lang="en-US" dirty="0" err="1"/>
              <a:t>tủy</a:t>
            </a:r>
            <a:r>
              <a:rPr lang="en-US" dirty="0"/>
              <a:t> </a:t>
            </a:r>
            <a:r>
              <a:rPr lang="en-US" dirty="0" err="1"/>
              <a:t>sống</a:t>
            </a:r>
            <a:r>
              <a:rPr lang="en-US" dirty="0"/>
              <a:t> </a:t>
            </a:r>
            <a:r>
              <a:rPr lang="en-US" dirty="0" err="1"/>
              <a:t>cao</a:t>
            </a:r>
            <a:r>
              <a:rPr lang="en-US" dirty="0"/>
              <a:t> </a:t>
            </a:r>
          </a:p>
        </p:txBody>
      </p:sp>
      <p:pic>
        <p:nvPicPr>
          <p:cNvPr id="13314" name="Picture 2" descr="Image result for thoracic sp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258" y="0"/>
            <a:ext cx="5649426" cy="678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82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Kết</a:t>
            </a:r>
            <a:r>
              <a:rPr lang="en-US" dirty="0"/>
              <a:t> </a:t>
            </a:r>
            <a:r>
              <a:rPr lang="en-US" dirty="0" err="1"/>
              <a:t>luận</a:t>
            </a:r>
            <a:endParaRPr lang="en-US" dirty="0"/>
          </a:p>
        </p:txBody>
      </p:sp>
      <p:sp>
        <p:nvSpPr>
          <p:cNvPr id="3" name="Content Placeholder 2"/>
          <p:cNvSpPr>
            <a:spLocks noGrp="1"/>
          </p:cNvSpPr>
          <p:nvPr>
            <p:ph idx="1"/>
          </p:nvPr>
        </p:nvSpPr>
        <p:spPr/>
        <p:txBody>
          <a:bodyPr>
            <a:normAutofit/>
          </a:bodyPr>
          <a:lstStyle/>
          <a:p>
            <a:r>
              <a:rPr lang="en-US" dirty="0" err="1"/>
              <a:t>Xảy</a:t>
            </a:r>
            <a:r>
              <a:rPr lang="en-US" dirty="0"/>
              <a:t> </a:t>
            </a:r>
            <a:r>
              <a:rPr lang="en-US" dirty="0" err="1"/>
              <a:t>ra</a:t>
            </a:r>
            <a:r>
              <a:rPr lang="en-US" dirty="0"/>
              <a:t> </a:t>
            </a:r>
            <a:r>
              <a:rPr lang="en-US" dirty="0" err="1"/>
              <a:t>sau</a:t>
            </a:r>
            <a:r>
              <a:rPr lang="en-US" dirty="0"/>
              <a:t> </a:t>
            </a:r>
            <a:r>
              <a:rPr lang="en-US" dirty="0" err="1"/>
              <a:t>một</a:t>
            </a:r>
            <a:r>
              <a:rPr lang="en-US" dirty="0"/>
              <a:t> </a:t>
            </a:r>
            <a:r>
              <a:rPr lang="en-US" dirty="0" err="1"/>
              <a:t>chấn</a:t>
            </a:r>
            <a:r>
              <a:rPr lang="en-US" dirty="0"/>
              <a:t> </a:t>
            </a:r>
            <a:r>
              <a:rPr lang="en-US" dirty="0" err="1"/>
              <a:t>thương</a:t>
            </a:r>
            <a:r>
              <a:rPr lang="en-US" dirty="0"/>
              <a:t> </a:t>
            </a:r>
            <a:r>
              <a:rPr lang="en-US" dirty="0" err="1"/>
              <a:t>năng</a:t>
            </a:r>
            <a:r>
              <a:rPr lang="en-US" dirty="0"/>
              <a:t> </a:t>
            </a:r>
            <a:r>
              <a:rPr lang="en-US" dirty="0" err="1"/>
              <a:t>lượng</a:t>
            </a:r>
            <a:r>
              <a:rPr lang="en-US" dirty="0"/>
              <a:t> </a:t>
            </a:r>
            <a:r>
              <a:rPr lang="en-US" dirty="0" err="1"/>
              <a:t>cao</a:t>
            </a:r>
            <a:r>
              <a:rPr lang="en-US" dirty="0"/>
              <a:t> (tai </a:t>
            </a:r>
            <a:r>
              <a:rPr lang="en-US" dirty="0" err="1"/>
              <a:t>nạn</a:t>
            </a:r>
            <a:r>
              <a:rPr lang="en-US" dirty="0"/>
              <a:t> </a:t>
            </a:r>
            <a:r>
              <a:rPr lang="en-US" dirty="0" err="1"/>
              <a:t>giao</a:t>
            </a:r>
            <a:r>
              <a:rPr lang="en-US" dirty="0"/>
              <a:t> </a:t>
            </a:r>
            <a:r>
              <a:rPr lang="en-US" dirty="0" err="1"/>
              <a:t>thông</a:t>
            </a:r>
            <a:r>
              <a:rPr lang="en-US" dirty="0"/>
              <a:t>, </a:t>
            </a:r>
            <a:r>
              <a:rPr lang="en-US" dirty="0" err="1"/>
              <a:t>ngã</a:t>
            </a:r>
            <a:r>
              <a:rPr lang="en-US" dirty="0"/>
              <a:t> </a:t>
            </a:r>
            <a:r>
              <a:rPr lang="en-US" dirty="0" err="1"/>
              <a:t>từ</a:t>
            </a:r>
            <a:r>
              <a:rPr lang="en-US" dirty="0"/>
              <a:t> </a:t>
            </a:r>
            <a:r>
              <a:rPr lang="en-US" dirty="0" err="1"/>
              <a:t>trên</a:t>
            </a:r>
            <a:r>
              <a:rPr lang="en-US" dirty="0"/>
              <a:t> </a:t>
            </a:r>
            <a:r>
              <a:rPr lang="en-US" dirty="0" err="1"/>
              <a:t>cao</a:t>
            </a:r>
            <a:r>
              <a:rPr lang="en-US" dirty="0"/>
              <a:t> </a:t>
            </a:r>
            <a:r>
              <a:rPr lang="en-US" dirty="0" err="1"/>
              <a:t>xuống</a:t>
            </a:r>
            <a:r>
              <a:rPr lang="en-US" dirty="0"/>
              <a:t>) </a:t>
            </a:r>
            <a:r>
              <a:rPr lang="en-US" dirty="0" err="1"/>
              <a:t>hoặc</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xảy</a:t>
            </a:r>
            <a:r>
              <a:rPr lang="en-US" dirty="0"/>
              <a:t> </a:t>
            </a:r>
            <a:r>
              <a:rPr lang="en-US" dirty="0" err="1"/>
              <a:t>ra</a:t>
            </a:r>
            <a:r>
              <a:rPr lang="en-US" dirty="0"/>
              <a:t> </a:t>
            </a:r>
            <a:r>
              <a:rPr lang="en-US" dirty="0" err="1"/>
              <a:t>tự</a:t>
            </a:r>
            <a:r>
              <a:rPr lang="en-US" dirty="0"/>
              <a:t> </a:t>
            </a:r>
            <a:r>
              <a:rPr lang="en-US" dirty="0" err="1"/>
              <a:t>phát</a:t>
            </a:r>
            <a:r>
              <a:rPr lang="en-US" dirty="0"/>
              <a:t> ở </a:t>
            </a:r>
            <a:r>
              <a:rPr lang="en-US" dirty="0" err="1"/>
              <a:t>bệnh</a:t>
            </a:r>
            <a:r>
              <a:rPr lang="en-US" dirty="0"/>
              <a:t> </a:t>
            </a:r>
            <a:r>
              <a:rPr lang="en-US" dirty="0" err="1"/>
              <a:t>nhân</a:t>
            </a:r>
            <a:r>
              <a:rPr lang="en-US" dirty="0"/>
              <a:t> </a:t>
            </a:r>
            <a:r>
              <a:rPr lang="en-US" dirty="0" err="1"/>
              <a:t>loãng</a:t>
            </a:r>
            <a:r>
              <a:rPr lang="en-US" dirty="0"/>
              <a:t> </a:t>
            </a:r>
            <a:r>
              <a:rPr lang="en-US" dirty="0" err="1"/>
              <a:t>xương</a:t>
            </a:r>
            <a:r>
              <a:rPr lang="en-US" dirty="0"/>
              <a:t>, </a:t>
            </a:r>
            <a:r>
              <a:rPr lang="en-US" dirty="0" err="1"/>
              <a:t>ung</a:t>
            </a:r>
            <a:r>
              <a:rPr lang="en-US" dirty="0"/>
              <a:t> </a:t>
            </a:r>
            <a:r>
              <a:rPr lang="en-US" dirty="0" err="1"/>
              <a:t>thư</a:t>
            </a:r>
            <a:r>
              <a:rPr lang="en-US" dirty="0"/>
              <a:t> hay </a:t>
            </a:r>
            <a:r>
              <a:rPr lang="en-US" dirty="0" err="1"/>
              <a:t>bệnh</a:t>
            </a:r>
            <a:r>
              <a:rPr lang="en-US" dirty="0"/>
              <a:t> </a:t>
            </a:r>
            <a:r>
              <a:rPr lang="en-US" dirty="0" err="1"/>
              <a:t>rối</a:t>
            </a:r>
            <a:r>
              <a:rPr lang="en-US" dirty="0"/>
              <a:t> </a:t>
            </a:r>
            <a:r>
              <a:rPr lang="en-US" dirty="0" err="1"/>
              <a:t>loạn</a:t>
            </a:r>
            <a:r>
              <a:rPr lang="en-US" dirty="0"/>
              <a:t> </a:t>
            </a:r>
            <a:r>
              <a:rPr lang="en-US" dirty="0" err="1"/>
              <a:t>chuyển</a:t>
            </a:r>
            <a:r>
              <a:rPr lang="en-US" dirty="0"/>
              <a:t> </a:t>
            </a:r>
            <a:r>
              <a:rPr lang="en-US" dirty="0" err="1"/>
              <a:t>hóa</a:t>
            </a:r>
            <a:r>
              <a:rPr lang="en-US" dirty="0"/>
              <a:t>.</a:t>
            </a:r>
          </a:p>
          <a:p>
            <a:r>
              <a:rPr lang="en-US" dirty="0" err="1"/>
              <a:t>Đánh</a:t>
            </a:r>
            <a:r>
              <a:rPr lang="en-US" dirty="0"/>
              <a:t> </a:t>
            </a:r>
            <a:r>
              <a:rPr lang="en-US" dirty="0" err="1"/>
              <a:t>giá</a:t>
            </a:r>
            <a:r>
              <a:rPr lang="en-US" dirty="0"/>
              <a:t> ban </a:t>
            </a:r>
            <a:r>
              <a:rPr lang="en-US" dirty="0" err="1"/>
              <a:t>đầu</a:t>
            </a:r>
            <a:r>
              <a:rPr lang="en-US" dirty="0"/>
              <a:t> </a:t>
            </a:r>
            <a:r>
              <a:rPr lang="en-US" dirty="0" err="1"/>
              <a:t>tại</a:t>
            </a:r>
            <a:r>
              <a:rPr lang="en-US" dirty="0"/>
              <a:t> </a:t>
            </a:r>
            <a:r>
              <a:rPr lang="en-US" dirty="0" err="1"/>
              <a:t>hiện</a:t>
            </a:r>
            <a:r>
              <a:rPr lang="en-US" dirty="0"/>
              <a:t> </a:t>
            </a:r>
            <a:r>
              <a:rPr lang="en-US" dirty="0" err="1"/>
              <a:t>trường</a:t>
            </a:r>
            <a:r>
              <a:rPr lang="en-US" dirty="0"/>
              <a:t> </a:t>
            </a:r>
            <a:r>
              <a:rPr lang="en-US" dirty="0" err="1"/>
              <a:t>rất</a:t>
            </a:r>
            <a:r>
              <a:rPr lang="en-US" dirty="0"/>
              <a:t> </a:t>
            </a:r>
            <a:r>
              <a:rPr lang="en-US" dirty="0" err="1"/>
              <a:t>quan</a:t>
            </a:r>
            <a:r>
              <a:rPr lang="en-US" dirty="0"/>
              <a:t> </a:t>
            </a:r>
            <a:r>
              <a:rPr lang="en-US" dirty="0" err="1"/>
              <a:t>trọng</a:t>
            </a:r>
            <a:r>
              <a:rPr lang="en-US" dirty="0"/>
              <a:t> </a:t>
            </a:r>
            <a:r>
              <a:rPr lang="en-US" dirty="0" err="1"/>
              <a:t>thông</a:t>
            </a:r>
            <a:r>
              <a:rPr lang="en-US" dirty="0"/>
              <a:t> qua </a:t>
            </a:r>
            <a:r>
              <a:rPr lang="en-US" dirty="0" err="1"/>
              <a:t>việc</a:t>
            </a:r>
            <a:r>
              <a:rPr lang="en-US" dirty="0"/>
              <a:t> </a:t>
            </a:r>
            <a:r>
              <a:rPr lang="en-US" dirty="0" err="1"/>
              <a:t>đánh</a:t>
            </a:r>
            <a:r>
              <a:rPr lang="en-US" dirty="0"/>
              <a:t> </a:t>
            </a:r>
            <a:r>
              <a:rPr lang="en-US" dirty="0" err="1"/>
              <a:t>giá</a:t>
            </a:r>
            <a:r>
              <a:rPr lang="en-US" dirty="0"/>
              <a:t> </a:t>
            </a:r>
            <a:r>
              <a:rPr lang="en-US" dirty="0" err="1"/>
              <a:t>theo</a:t>
            </a:r>
            <a:r>
              <a:rPr lang="en-US" dirty="0"/>
              <a:t> ABC, </a:t>
            </a:r>
            <a:r>
              <a:rPr lang="en-US" dirty="0" err="1"/>
              <a:t>cố</a:t>
            </a:r>
            <a:r>
              <a:rPr lang="en-US" dirty="0"/>
              <a:t> </a:t>
            </a:r>
            <a:r>
              <a:rPr lang="en-US" dirty="0" err="1"/>
              <a:t>định</a:t>
            </a:r>
            <a:r>
              <a:rPr lang="en-US" dirty="0"/>
              <a:t> </a:t>
            </a:r>
            <a:r>
              <a:rPr lang="en-US" dirty="0" err="1"/>
              <a:t>cột</a:t>
            </a:r>
            <a:r>
              <a:rPr lang="en-US" dirty="0"/>
              <a:t> </a:t>
            </a:r>
            <a:r>
              <a:rPr lang="en-US" dirty="0" err="1"/>
              <a:t>sống</a:t>
            </a:r>
            <a:r>
              <a:rPr lang="en-US" dirty="0"/>
              <a:t> </a:t>
            </a:r>
            <a:r>
              <a:rPr lang="en-US" dirty="0" err="1"/>
              <a:t>và</a:t>
            </a:r>
            <a:r>
              <a:rPr lang="en-US" dirty="0"/>
              <a:t> </a:t>
            </a:r>
            <a:r>
              <a:rPr lang="en-US" dirty="0" err="1"/>
              <a:t>kiểm</a:t>
            </a:r>
            <a:r>
              <a:rPr lang="en-US" dirty="0"/>
              <a:t> </a:t>
            </a:r>
            <a:r>
              <a:rPr lang="en-US" dirty="0" err="1"/>
              <a:t>soát</a:t>
            </a:r>
            <a:r>
              <a:rPr lang="en-US" dirty="0"/>
              <a:t> </a:t>
            </a:r>
            <a:r>
              <a:rPr lang="en-US" dirty="0" err="1"/>
              <a:t>sự</a:t>
            </a:r>
            <a:r>
              <a:rPr lang="en-US" dirty="0"/>
              <a:t> </a:t>
            </a:r>
            <a:r>
              <a:rPr lang="en-US" dirty="0" err="1"/>
              <a:t>xuất</a:t>
            </a:r>
            <a:r>
              <a:rPr lang="en-US" dirty="0"/>
              <a:t> </a:t>
            </a:r>
            <a:r>
              <a:rPr lang="en-US" dirty="0" err="1"/>
              <a:t>huyết</a:t>
            </a:r>
            <a:r>
              <a:rPr lang="en-US" dirty="0"/>
              <a:t>.</a:t>
            </a:r>
          </a:p>
          <a:p>
            <a:r>
              <a:rPr lang="en-US" dirty="0" err="1"/>
              <a:t>Điều</a:t>
            </a:r>
            <a:r>
              <a:rPr lang="en-US" dirty="0"/>
              <a:t> </a:t>
            </a:r>
            <a:r>
              <a:rPr lang="en-US" dirty="0" err="1"/>
              <a:t>quan</a:t>
            </a:r>
            <a:r>
              <a:rPr lang="en-US" dirty="0"/>
              <a:t> </a:t>
            </a:r>
            <a:r>
              <a:rPr lang="en-US" dirty="0" err="1"/>
              <a:t>trọng</a:t>
            </a:r>
            <a:r>
              <a:rPr lang="en-US" dirty="0"/>
              <a:t> </a:t>
            </a:r>
            <a:r>
              <a:rPr lang="en-US" dirty="0" err="1"/>
              <a:t>là</a:t>
            </a:r>
            <a:r>
              <a:rPr lang="en-US" dirty="0"/>
              <a:t> </a:t>
            </a:r>
            <a:r>
              <a:rPr lang="en-US" dirty="0" err="1"/>
              <a:t>phải</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những</a:t>
            </a:r>
            <a:r>
              <a:rPr lang="en-US" dirty="0"/>
              <a:t> </a:t>
            </a:r>
            <a:r>
              <a:rPr lang="en-US" dirty="0" err="1"/>
              <a:t>trường</a:t>
            </a:r>
            <a:r>
              <a:rPr lang="en-US" dirty="0"/>
              <a:t> </a:t>
            </a:r>
            <a:r>
              <a:rPr lang="en-US" dirty="0" err="1"/>
              <a:t>hợp</a:t>
            </a:r>
            <a:r>
              <a:rPr lang="en-US" dirty="0"/>
              <a:t> </a:t>
            </a:r>
            <a:r>
              <a:rPr lang="en-US" dirty="0" err="1"/>
              <a:t>gãy</a:t>
            </a:r>
            <a:r>
              <a:rPr lang="en-US" dirty="0"/>
              <a:t> </a:t>
            </a:r>
            <a:r>
              <a:rPr lang="en-US" dirty="0" err="1"/>
              <a:t>không</a:t>
            </a:r>
            <a:r>
              <a:rPr lang="en-US" dirty="0"/>
              <a:t> </a:t>
            </a:r>
            <a:r>
              <a:rPr lang="en-US" dirty="0" err="1"/>
              <a:t>vững</a:t>
            </a:r>
            <a:r>
              <a:rPr lang="en-US" dirty="0"/>
              <a:t>.</a:t>
            </a:r>
          </a:p>
          <a:p>
            <a:r>
              <a:rPr lang="en-US" dirty="0" err="1"/>
              <a:t>Nếu</a:t>
            </a:r>
            <a:r>
              <a:rPr lang="en-US" dirty="0"/>
              <a:t> </a:t>
            </a:r>
            <a:r>
              <a:rPr lang="en-US" dirty="0" err="1"/>
              <a:t>quyết</a:t>
            </a:r>
            <a:r>
              <a:rPr lang="en-US" dirty="0"/>
              <a:t> </a:t>
            </a:r>
            <a:r>
              <a:rPr lang="en-US" dirty="0" err="1"/>
              <a:t>định</a:t>
            </a:r>
            <a:r>
              <a:rPr lang="en-US" dirty="0"/>
              <a:t> </a:t>
            </a:r>
            <a:r>
              <a:rPr lang="en-US" dirty="0" err="1"/>
              <a:t>phẫu</a:t>
            </a:r>
            <a:r>
              <a:rPr lang="en-US" dirty="0"/>
              <a:t> </a:t>
            </a:r>
            <a:r>
              <a:rPr lang="en-US" dirty="0" err="1"/>
              <a:t>thuật</a:t>
            </a:r>
            <a:r>
              <a:rPr lang="en-US" dirty="0"/>
              <a:t> </a:t>
            </a:r>
            <a:r>
              <a:rPr lang="en-US" dirty="0" err="1"/>
              <a:t>thì</a:t>
            </a:r>
            <a:r>
              <a:rPr lang="en-US" dirty="0"/>
              <a:t> </a:t>
            </a:r>
            <a:r>
              <a:rPr lang="en-US" dirty="0" err="1"/>
              <a:t>cần</a:t>
            </a:r>
            <a:r>
              <a:rPr lang="en-US" dirty="0"/>
              <a:t> </a:t>
            </a:r>
            <a:r>
              <a:rPr lang="en-US" dirty="0" err="1"/>
              <a:t>thực</a:t>
            </a:r>
            <a:r>
              <a:rPr lang="en-US" dirty="0"/>
              <a:t> </a:t>
            </a:r>
            <a:r>
              <a:rPr lang="en-US" dirty="0" err="1"/>
              <a:t>hiện</a:t>
            </a:r>
            <a:r>
              <a:rPr lang="en-US" dirty="0"/>
              <a:t> </a:t>
            </a:r>
            <a:r>
              <a:rPr lang="en-US" dirty="0" err="1"/>
              <a:t>càng</a:t>
            </a:r>
            <a:r>
              <a:rPr lang="en-US" dirty="0"/>
              <a:t> </a:t>
            </a:r>
            <a:r>
              <a:rPr lang="en-US" dirty="0" err="1"/>
              <a:t>sớm</a:t>
            </a:r>
            <a:r>
              <a:rPr lang="en-US" dirty="0"/>
              <a:t> </a:t>
            </a:r>
            <a:r>
              <a:rPr lang="en-US" dirty="0" err="1"/>
              <a:t>càng</a:t>
            </a:r>
            <a:r>
              <a:rPr lang="en-US" dirty="0"/>
              <a:t> </a:t>
            </a:r>
            <a:r>
              <a:rPr lang="en-US" dirty="0" err="1"/>
              <a:t>tốt</a:t>
            </a:r>
            <a:r>
              <a:rPr lang="en-US" dirty="0"/>
              <a:t>.</a:t>
            </a:r>
          </a:p>
          <a:p>
            <a:endParaRPr lang="en-US" dirty="0"/>
          </a:p>
        </p:txBody>
      </p:sp>
    </p:spTree>
    <p:extLst>
      <p:ext uri="{BB962C8B-B14F-4D97-AF65-F5344CB8AC3E}">
        <p14:creationId xmlns:p14="http://schemas.microsoft.com/office/powerpoint/2010/main" val="64068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r>
              <a:rPr lang="en-US" dirty="0" err="1"/>
              <a:t>Bệnh</a:t>
            </a:r>
            <a:r>
              <a:rPr lang="en-US" dirty="0"/>
              <a:t> </a:t>
            </a:r>
            <a:r>
              <a:rPr lang="en-US" dirty="0" err="1"/>
              <a:t>nhân</a:t>
            </a:r>
            <a:r>
              <a:rPr lang="en-US" dirty="0"/>
              <a:t> </a:t>
            </a:r>
            <a:r>
              <a:rPr lang="en-US" dirty="0" err="1"/>
              <a:t>nam</a:t>
            </a:r>
            <a:r>
              <a:rPr lang="en-US" dirty="0"/>
              <a:t> 52t </a:t>
            </a:r>
            <a:r>
              <a:rPr lang="en-US" dirty="0" err="1"/>
              <a:t>vào</a:t>
            </a:r>
            <a:r>
              <a:rPr lang="en-US" dirty="0"/>
              <a:t> </a:t>
            </a:r>
            <a:r>
              <a:rPr lang="en-US" dirty="0" err="1"/>
              <a:t>viện</a:t>
            </a:r>
            <a:r>
              <a:rPr lang="en-US" dirty="0"/>
              <a:t> </a:t>
            </a:r>
            <a:r>
              <a:rPr lang="en-US" dirty="0" err="1"/>
              <a:t>vì</a:t>
            </a:r>
            <a:r>
              <a:rPr lang="en-US" dirty="0"/>
              <a:t> </a:t>
            </a:r>
            <a:r>
              <a:rPr lang="en-US" dirty="0" err="1"/>
              <a:t>đau</a:t>
            </a:r>
            <a:r>
              <a:rPr lang="en-US" dirty="0"/>
              <a:t> </a:t>
            </a:r>
            <a:r>
              <a:rPr lang="en-US" dirty="0" err="1"/>
              <a:t>lưng</a:t>
            </a:r>
            <a:r>
              <a:rPr lang="en-US" dirty="0"/>
              <a:t> </a:t>
            </a:r>
            <a:r>
              <a:rPr lang="en-US" dirty="0" err="1"/>
              <a:t>sau</a:t>
            </a:r>
            <a:r>
              <a:rPr lang="en-US" dirty="0"/>
              <a:t> </a:t>
            </a:r>
            <a:r>
              <a:rPr lang="en-US" dirty="0" err="1"/>
              <a:t>khi</a:t>
            </a:r>
            <a:r>
              <a:rPr lang="en-US" dirty="0"/>
              <a:t> </a:t>
            </a:r>
            <a:r>
              <a:rPr lang="en-US" dirty="0" err="1"/>
              <a:t>ngã</a:t>
            </a:r>
            <a:r>
              <a:rPr lang="en-US" dirty="0"/>
              <a:t> </a:t>
            </a:r>
            <a:r>
              <a:rPr lang="en-US" dirty="0" err="1"/>
              <a:t>từ</a:t>
            </a:r>
            <a:r>
              <a:rPr lang="en-US" dirty="0"/>
              <a:t> </a:t>
            </a:r>
            <a:r>
              <a:rPr lang="en-US" dirty="0" err="1"/>
              <a:t>trên</a:t>
            </a:r>
            <a:r>
              <a:rPr lang="en-US" dirty="0"/>
              <a:t> </a:t>
            </a:r>
            <a:r>
              <a:rPr lang="en-US" dirty="0" err="1"/>
              <a:t>cao</a:t>
            </a:r>
            <a:r>
              <a:rPr lang="en-US" dirty="0"/>
              <a:t> 2m </a:t>
            </a:r>
            <a:r>
              <a:rPr lang="en-US" dirty="0" err="1"/>
              <a:t>xuống</a:t>
            </a:r>
            <a:endParaRPr lang="en-US" dirty="0"/>
          </a:p>
          <a:p>
            <a:r>
              <a:rPr lang="en-US" dirty="0" err="1"/>
              <a:t>Tiền</a:t>
            </a:r>
            <a:r>
              <a:rPr lang="en-US" dirty="0"/>
              <a:t> </a:t>
            </a:r>
            <a:r>
              <a:rPr lang="en-US" dirty="0" err="1"/>
              <a:t>sử</a:t>
            </a:r>
            <a:r>
              <a:rPr lang="en-US" dirty="0"/>
              <a:t>: THA</a:t>
            </a:r>
          </a:p>
          <a:p>
            <a:r>
              <a:rPr lang="en-US" dirty="0" err="1"/>
              <a:t>Thăm</a:t>
            </a:r>
            <a:r>
              <a:rPr lang="en-US" dirty="0"/>
              <a:t> </a:t>
            </a:r>
            <a:r>
              <a:rPr lang="en-US" dirty="0" err="1"/>
              <a:t>khám</a:t>
            </a:r>
            <a:r>
              <a:rPr lang="en-US" dirty="0"/>
              <a:t> </a:t>
            </a:r>
            <a:r>
              <a:rPr lang="en-US" dirty="0" err="1"/>
              <a:t>tại</a:t>
            </a:r>
            <a:r>
              <a:rPr lang="en-US" dirty="0"/>
              <a:t> </a:t>
            </a:r>
            <a:r>
              <a:rPr lang="en-US" dirty="0" err="1"/>
              <a:t>cấp</a:t>
            </a:r>
            <a:r>
              <a:rPr lang="en-US" dirty="0"/>
              <a:t> </a:t>
            </a:r>
            <a:r>
              <a:rPr lang="en-US" dirty="0" err="1"/>
              <a:t>cứu</a:t>
            </a:r>
            <a:r>
              <a:rPr lang="en-US" dirty="0"/>
              <a:t>: </a:t>
            </a:r>
            <a:r>
              <a:rPr lang="en-US" dirty="0" err="1"/>
              <a:t>Tỉnh</a:t>
            </a:r>
            <a:r>
              <a:rPr lang="en-US" dirty="0"/>
              <a:t> </a:t>
            </a:r>
            <a:r>
              <a:rPr lang="en-US" dirty="0" err="1"/>
              <a:t>táo</a:t>
            </a:r>
            <a:r>
              <a:rPr lang="en-US" dirty="0"/>
              <a:t>, </a:t>
            </a:r>
            <a:r>
              <a:rPr lang="en-US" dirty="0" err="1"/>
              <a:t>tiếp</a:t>
            </a:r>
            <a:r>
              <a:rPr lang="en-US" dirty="0"/>
              <a:t> </a:t>
            </a:r>
            <a:r>
              <a:rPr lang="en-US" dirty="0" err="1"/>
              <a:t>xúc</a:t>
            </a:r>
            <a:r>
              <a:rPr lang="en-US" dirty="0"/>
              <a:t> </a:t>
            </a:r>
            <a:r>
              <a:rPr lang="en-US" dirty="0" err="1"/>
              <a:t>tốt</a:t>
            </a:r>
            <a:r>
              <a:rPr lang="en-US" dirty="0"/>
              <a:t>, </a:t>
            </a:r>
            <a:r>
              <a:rPr lang="en-US" dirty="0" err="1"/>
              <a:t>Glassgow</a:t>
            </a:r>
            <a:r>
              <a:rPr lang="en-US" dirty="0"/>
              <a:t> 15đ</a:t>
            </a:r>
          </a:p>
          <a:p>
            <a:pPr marL="0" indent="0">
              <a:buNone/>
            </a:pPr>
            <a:r>
              <a:rPr lang="en-US" dirty="0"/>
              <a:t>		</a:t>
            </a:r>
            <a:r>
              <a:rPr lang="en-US" dirty="0" err="1"/>
              <a:t>Đau</a:t>
            </a:r>
            <a:r>
              <a:rPr lang="en-US" dirty="0"/>
              <a:t> </a:t>
            </a:r>
            <a:r>
              <a:rPr lang="en-US" dirty="0" err="1"/>
              <a:t>lưng</a:t>
            </a:r>
            <a:r>
              <a:rPr lang="en-US" dirty="0"/>
              <a:t> </a:t>
            </a:r>
            <a:r>
              <a:rPr lang="en-US" dirty="0" err="1"/>
              <a:t>dữ</a:t>
            </a:r>
            <a:r>
              <a:rPr lang="en-US" dirty="0"/>
              <a:t> </a:t>
            </a:r>
            <a:r>
              <a:rPr lang="en-US" dirty="0" err="1"/>
              <a:t>dội</a:t>
            </a:r>
            <a:r>
              <a:rPr lang="en-US" dirty="0"/>
              <a:t>, </a:t>
            </a:r>
            <a:r>
              <a:rPr lang="en-US" dirty="0" err="1"/>
              <a:t>không</a:t>
            </a:r>
            <a:r>
              <a:rPr lang="en-US" dirty="0"/>
              <a:t> </a:t>
            </a:r>
            <a:r>
              <a:rPr lang="en-US" dirty="0" err="1"/>
              <a:t>đi</a:t>
            </a:r>
            <a:r>
              <a:rPr lang="en-US" dirty="0"/>
              <a:t> </a:t>
            </a:r>
            <a:r>
              <a:rPr lang="en-US" dirty="0" err="1"/>
              <a:t>lại</a:t>
            </a:r>
            <a:r>
              <a:rPr lang="en-US" dirty="0"/>
              <a:t> </a:t>
            </a:r>
            <a:r>
              <a:rPr lang="en-US" dirty="0" err="1"/>
              <a:t>được</a:t>
            </a:r>
            <a:r>
              <a:rPr lang="en-US" dirty="0"/>
              <a:t> do </a:t>
            </a:r>
            <a:r>
              <a:rPr lang="en-US" dirty="0" err="1"/>
              <a:t>đau</a:t>
            </a:r>
            <a:endParaRPr lang="en-US" dirty="0"/>
          </a:p>
          <a:p>
            <a:pPr marL="0" indent="0">
              <a:buNone/>
            </a:pPr>
            <a:r>
              <a:rPr lang="en-US" dirty="0"/>
              <a:t>		</a:t>
            </a:r>
            <a:r>
              <a:rPr lang="en-US" dirty="0" err="1"/>
              <a:t>Vận</a:t>
            </a:r>
            <a:r>
              <a:rPr lang="en-US" dirty="0"/>
              <a:t> </a:t>
            </a:r>
            <a:r>
              <a:rPr lang="en-US" dirty="0" err="1"/>
              <a:t>động</a:t>
            </a:r>
            <a:r>
              <a:rPr lang="en-US" dirty="0"/>
              <a:t> chi </a:t>
            </a:r>
            <a:r>
              <a:rPr lang="en-US" dirty="0" err="1"/>
              <a:t>dưới</a:t>
            </a:r>
            <a:r>
              <a:rPr lang="en-US" dirty="0"/>
              <a:t> </a:t>
            </a:r>
            <a:r>
              <a:rPr lang="en-US" dirty="0" err="1"/>
              <a:t>bình</a:t>
            </a:r>
            <a:r>
              <a:rPr lang="en-US" dirty="0"/>
              <a:t> </a:t>
            </a:r>
            <a:r>
              <a:rPr lang="en-US" dirty="0" err="1"/>
              <a:t>thường</a:t>
            </a:r>
            <a:r>
              <a:rPr lang="en-US" dirty="0"/>
              <a:t>, </a:t>
            </a:r>
            <a:r>
              <a:rPr lang="en-US" dirty="0" err="1"/>
              <a:t>cơ</a:t>
            </a:r>
            <a:r>
              <a:rPr lang="en-US" dirty="0"/>
              <a:t> </a:t>
            </a:r>
            <a:r>
              <a:rPr lang="en-US" dirty="0" err="1"/>
              <a:t>lực</a:t>
            </a:r>
            <a:r>
              <a:rPr lang="en-US" dirty="0"/>
              <a:t> chi </a:t>
            </a:r>
            <a:r>
              <a:rPr lang="en-US" dirty="0" err="1"/>
              <a:t>dưới</a:t>
            </a:r>
            <a:r>
              <a:rPr lang="en-US" dirty="0"/>
              <a:t> </a:t>
            </a:r>
            <a:r>
              <a:rPr lang="en-US" dirty="0" err="1"/>
              <a:t>các</a:t>
            </a:r>
            <a:r>
              <a:rPr lang="en-US" dirty="0"/>
              <a:t> </a:t>
            </a:r>
            <a:r>
              <a:rPr lang="en-US" dirty="0" err="1"/>
              <a:t>cơ</a:t>
            </a:r>
            <a:r>
              <a:rPr lang="en-US" dirty="0"/>
              <a:t> 5/5</a:t>
            </a:r>
          </a:p>
          <a:p>
            <a:pPr marL="0" indent="0">
              <a:buNone/>
            </a:pPr>
            <a:r>
              <a:rPr lang="en-US" dirty="0" err="1"/>
              <a:t>Sau</a:t>
            </a:r>
            <a:r>
              <a:rPr lang="en-US" dirty="0"/>
              <a:t> 24h </a:t>
            </a:r>
            <a:r>
              <a:rPr lang="en-US" dirty="0" err="1"/>
              <a:t>theo</a:t>
            </a:r>
            <a:r>
              <a:rPr lang="en-US" dirty="0"/>
              <a:t> </a:t>
            </a:r>
            <a:r>
              <a:rPr lang="en-US" dirty="0" err="1"/>
              <a:t>dõi</a:t>
            </a:r>
            <a:r>
              <a:rPr lang="en-US" dirty="0"/>
              <a:t>: </a:t>
            </a:r>
            <a:r>
              <a:rPr lang="en-US" dirty="0" err="1"/>
              <a:t>bệnh</a:t>
            </a:r>
            <a:r>
              <a:rPr lang="en-US" dirty="0"/>
              <a:t> </a:t>
            </a:r>
            <a:r>
              <a:rPr lang="en-US" dirty="0" err="1"/>
              <a:t>nhân</a:t>
            </a:r>
            <a:r>
              <a:rPr lang="en-US" dirty="0"/>
              <a:t> </a:t>
            </a:r>
            <a:r>
              <a:rPr lang="en-US" dirty="0" err="1"/>
              <a:t>có</a:t>
            </a:r>
            <a:r>
              <a:rPr lang="en-US" dirty="0"/>
              <a:t> </a:t>
            </a:r>
            <a:r>
              <a:rPr lang="en-US" dirty="0" err="1"/>
              <a:t>rối</a:t>
            </a:r>
            <a:r>
              <a:rPr lang="en-US" dirty="0"/>
              <a:t> </a:t>
            </a:r>
            <a:r>
              <a:rPr lang="en-US" dirty="0" err="1"/>
              <a:t>loạn</a:t>
            </a:r>
            <a:r>
              <a:rPr lang="en-US" dirty="0"/>
              <a:t> </a:t>
            </a:r>
            <a:r>
              <a:rPr lang="en-US" dirty="0" err="1"/>
              <a:t>tiểu</a:t>
            </a:r>
            <a:r>
              <a:rPr lang="en-US" dirty="0"/>
              <a:t> </a:t>
            </a:r>
            <a:r>
              <a:rPr lang="en-US" dirty="0" err="1"/>
              <a:t>tiện</a:t>
            </a:r>
            <a:r>
              <a:rPr lang="en-US" dirty="0"/>
              <a:t> </a:t>
            </a:r>
            <a:r>
              <a:rPr lang="en-US" dirty="0" err="1"/>
              <a:t>và</a:t>
            </a:r>
            <a:r>
              <a:rPr lang="en-US" dirty="0"/>
              <a:t> </a:t>
            </a:r>
            <a:r>
              <a:rPr lang="en-US" dirty="0" err="1"/>
              <a:t>tê</a:t>
            </a:r>
            <a:r>
              <a:rPr lang="en-US" dirty="0"/>
              <a:t> </a:t>
            </a:r>
            <a:r>
              <a:rPr lang="en-US" dirty="0" err="1"/>
              <a:t>rần</a:t>
            </a:r>
            <a:r>
              <a:rPr lang="en-US" dirty="0"/>
              <a:t> </a:t>
            </a:r>
            <a:r>
              <a:rPr lang="en-US" dirty="0" err="1"/>
              <a:t>vùng</a:t>
            </a:r>
            <a:r>
              <a:rPr lang="en-US" dirty="0"/>
              <a:t> “</a:t>
            </a:r>
            <a:r>
              <a:rPr lang="en-US" dirty="0" err="1"/>
              <a:t>yên</a:t>
            </a:r>
            <a:r>
              <a:rPr lang="en-US" dirty="0"/>
              <a:t> </a:t>
            </a:r>
            <a:r>
              <a:rPr lang="en-US" dirty="0" err="1"/>
              <a:t>ngựa</a:t>
            </a:r>
            <a:r>
              <a:rPr lang="en-US" dirty="0"/>
              <a:t>”</a:t>
            </a:r>
          </a:p>
          <a:p>
            <a:pPr marL="0" indent="0">
              <a:buNone/>
            </a:pPr>
            <a:r>
              <a:rPr lang="en-US" dirty="0"/>
              <a:t>		</a:t>
            </a:r>
          </a:p>
        </p:txBody>
      </p:sp>
    </p:spTree>
    <p:extLst>
      <p:ext uri="{BB962C8B-B14F-4D97-AF65-F5344CB8AC3E}">
        <p14:creationId xmlns:p14="http://schemas.microsoft.com/office/powerpoint/2010/main" val="4174344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3798" y="121515"/>
            <a:ext cx="8132233" cy="6099175"/>
          </a:xfrm>
        </p:spPr>
      </p:pic>
      <p:cxnSp>
        <p:nvCxnSpPr>
          <p:cNvPr id="6" name="Straight Connector 5"/>
          <p:cNvCxnSpPr/>
          <p:nvPr/>
        </p:nvCxnSpPr>
        <p:spPr>
          <a:xfrm flipH="1">
            <a:off x="1731818" y="1856509"/>
            <a:ext cx="1967347" cy="2043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1856509" y="2895600"/>
            <a:ext cx="1731820" cy="50612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66109" y="1967345"/>
            <a:ext cx="90055" cy="109429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556164" y="2376054"/>
            <a:ext cx="202525" cy="73061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989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6309" y="0"/>
            <a:ext cx="8828761" cy="6621571"/>
          </a:xfrm>
        </p:spPr>
      </p:pic>
    </p:spTree>
    <p:extLst>
      <p:ext uri="{BB962C8B-B14F-4D97-AF65-F5344CB8AC3E}">
        <p14:creationId xmlns:p14="http://schemas.microsoft.com/office/powerpoint/2010/main" val="4132128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484"/>
          <a:stretch/>
        </p:blipFill>
        <p:spPr>
          <a:xfrm>
            <a:off x="449062" y="228644"/>
            <a:ext cx="8078581" cy="5605485"/>
          </a:xfrm>
          <a:prstGeom prst="rect">
            <a:avLst/>
          </a:prstGeom>
        </p:spPr>
      </p:pic>
      <p:sp>
        <p:nvSpPr>
          <p:cNvPr id="5" name="TextBox 4"/>
          <p:cNvSpPr txBox="1"/>
          <p:nvPr/>
        </p:nvSpPr>
        <p:spPr>
          <a:xfrm>
            <a:off x="9040969" y="2382592"/>
            <a:ext cx="2730321" cy="646331"/>
          </a:xfrm>
          <a:prstGeom prst="rect">
            <a:avLst/>
          </a:prstGeom>
          <a:noFill/>
        </p:spPr>
        <p:txBody>
          <a:bodyPr wrap="square" rtlCol="0">
            <a:spAutoFit/>
          </a:bodyPr>
          <a:lstStyle/>
          <a:p>
            <a:r>
              <a:rPr lang="en-US" dirty="0" err="1"/>
              <a:t>Kiểu</a:t>
            </a:r>
            <a:r>
              <a:rPr lang="en-US" dirty="0"/>
              <a:t> </a:t>
            </a:r>
            <a:r>
              <a:rPr lang="en-US" dirty="0" err="1"/>
              <a:t>gãy</a:t>
            </a:r>
            <a:r>
              <a:rPr lang="en-US" dirty="0"/>
              <a:t> Burst Fracture type A</a:t>
            </a:r>
          </a:p>
        </p:txBody>
      </p:sp>
    </p:spTree>
    <p:extLst>
      <p:ext uri="{BB962C8B-B14F-4D97-AF65-F5344CB8AC3E}">
        <p14:creationId xmlns:p14="http://schemas.microsoft.com/office/powerpoint/2010/main" val="2001655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Vaccaro thoracolumbar fracture classification"/>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420"/>
          <a:stretch/>
        </p:blipFill>
        <p:spPr bwMode="auto">
          <a:xfrm>
            <a:off x="489051" y="342014"/>
            <a:ext cx="8745102" cy="59245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5156" y="1481070"/>
            <a:ext cx="8718997" cy="386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5156" y="3680614"/>
            <a:ext cx="8718997" cy="386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646276" y="2421228"/>
            <a:ext cx="2047741" cy="369332"/>
          </a:xfrm>
          <a:prstGeom prst="rect">
            <a:avLst/>
          </a:prstGeom>
          <a:noFill/>
        </p:spPr>
        <p:txBody>
          <a:bodyPr wrap="square" rtlCol="0">
            <a:spAutoFit/>
          </a:bodyPr>
          <a:lstStyle/>
          <a:p>
            <a:r>
              <a:rPr lang="en-US" b="1" dirty="0"/>
              <a:t>TLICS = 4</a:t>
            </a:r>
          </a:p>
        </p:txBody>
      </p:sp>
    </p:spTree>
    <p:extLst>
      <p:ext uri="{BB962C8B-B14F-4D97-AF65-F5344CB8AC3E}">
        <p14:creationId xmlns:p14="http://schemas.microsoft.com/office/powerpoint/2010/main" val="1805344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654" y="769558"/>
            <a:ext cx="10515600" cy="4351338"/>
          </a:xfrm>
        </p:spPr>
        <p:txBody>
          <a:bodyPr/>
          <a:lstStyle/>
          <a:p>
            <a:pPr marL="0" indent="0">
              <a:buNone/>
            </a:pPr>
            <a:r>
              <a:rPr lang="en-US" dirty="0" err="1"/>
              <a:t>Bệnh</a:t>
            </a:r>
            <a:r>
              <a:rPr lang="en-US" dirty="0"/>
              <a:t> </a:t>
            </a:r>
            <a:r>
              <a:rPr lang="en-US" dirty="0" err="1"/>
              <a:t>nhân</a:t>
            </a:r>
            <a:r>
              <a:rPr lang="en-US" dirty="0"/>
              <a:t> </a:t>
            </a:r>
            <a:r>
              <a:rPr lang="en-US" dirty="0" err="1"/>
              <a:t>này</a:t>
            </a:r>
            <a:r>
              <a:rPr lang="en-US" dirty="0"/>
              <a:t> </a:t>
            </a:r>
            <a:r>
              <a:rPr lang="en-US" dirty="0" err="1"/>
              <a:t>có</a:t>
            </a:r>
            <a:r>
              <a:rPr lang="en-US" dirty="0"/>
              <a:t> </a:t>
            </a:r>
          </a:p>
          <a:p>
            <a:pPr marL="0" indent="0">
              <a:buNone/>
            </a:pPr>
            <a:endParaRPr lang="en-US" dirty="0"/>
          </a:p>
          <a:p>
            <a:pPr marL="0" indent="0">
              <a:buNone/>
            </a:pPr>
            <a:r>
              <a:rPr lang="en-US" dirty="0" err="1"/>
              <a:t>Chẩn</a:t>
            </a:r>
            <a:r>
              <a:rPr lang="en-US" dirty="0"/>
              <a:t> </a:t>
            </a:r>
            <a:r>
              <a:rPr lang="en-US" dirty="0" err="1"/>
              <a:t>đoán</a:t>
            </a:r>
            <a:r>
              <a:rPr lang="en-US" dirty="0"/>
              <a:t>: </a:t>
            </a:r>
            <a:r>
              <a:rPr lang="en-US" dirty="0" err="1"/>
              <a:t>Chấn</a:t>
            </a:r>
            <a:r>
              <a:rPr lang="en-US" dirty="0"/>
              <a:t> </a:t>
            </a:r>
            <a:r>
              <a:rPr lang="en-US" dirty="0" err="1"/>
              <a:t>thương</a:t>
            </a:r>
            <a:r>
              <a:rPr lang="en-US" dirty="0"/>
              <a:t> </a:t>
            </a:r>
            <a:r>
              <a:rPr lang="en-US" dirty="0" err="1"/>
              <a:t>cột</a:t>
            </a:r>
            <a:r>
              <a:rPr lang="en-US" dirty="0"/>
              <a:t> </a:t>
            </a:r>
            <a:r>
              <a:rPr lang="en-US" dirty="0" err="1"/>
              <a:t>sống</a:t>
            </a:r>
            <a:r>
              <a:rPr lang="en-US" dirty="0"/>
              <a:t> </a:t>
            </a:r>
            <a:r>
              <a:rPr lang="en-US" dirty="0" err="1"/>
              <a:t>xẹp</a:t>
            </a:r>
            <a:r>
              <a:rPr lang="en-US" dirty="0"/>
              <a:t> L1 </a:t>
            </a:r>
            <a:r>
              <a:rPr lang="en-US" dirty="0" err="1"/>
              <a:t>mất</a:t>
            </a:r>
            <a:r>
              <a:rPr lang="en-US" dirty="0"/>
              <a:t> </a:t>
            </a:r>
            <a:r>
              <a:rPr lang="en-US" dirty="0" err="1"/>
              <a:t>vững</a:t>
            </a:r>
            <a:r>
              <a:rPr lang="en-US" dirty="0"/>
              <a:t> </a:t>
            </a:r>
            <a:r>
              <a:rPr lang="en-US" dirty="0" err="1"/>
              <a:t>kèm</a:t>
            </a:r>
            <a:r>
              <a:rPr lang="en-US" dirty="0"/>
              <a:t> </a:t>
            </a:r>
            <a:r>
              <a:rPr lang="en-US" dirty="0" err="1"/>
              <a:t>suy</a:t>
            </a:r>
            <a:r>
              <a:rPr lang="en-US" dirty="0"/>
              <a:t> </a:t>
            </a:r>
            <a:r>
              <a:rPr lang="en-US" dirty="0" err="1"/>
              <a:t>giảm</a:t>
            </a:r>
            <a:r>
              <a:rPr lang="en-US" dirty="0"/>
              <a:t> </a:t>
            </a:r>
            <a:r>
              <a:rPr lang="en-US" dirty="0" err="1"/>
              <a:t>chức</a:t>
            </a:r>
            <a:r>
              <a:rPr lang="en-US" dirty="0"/>
              <a:t> </a:t>
            </a:r>
            <a:r>
              <a:rPr lang="en-US" dirty="0" err="1"/>
              <a:t>năng</a:t>
            </a:r>
            <a:r>
              <a:rPr lang="en-US" dirty="0"/>
              <a:t> </a:t>
            </a:r>
            <a:r>
              <a:rPr lang="en-US" dirty="0" err="1"/>
              <a:t>thần</a:t>
            </a:r>
            <a:r>
              <a:rPr lang="en-US" dirty="0"/>
              <a:t> </a:t>
            </a:r>
            <a:r>
              <a:rPr lang="en-US" dirty="0" err="1"/>
              <a:t>kinh</a:t>
            </a:r>
            <a:endParaRPr lang="en-US" dirty="0"/>
          </a:p>
          <a:p>
            <a:pPr marL="0" indent="0">
              <a:buNone/>
            </a:pPr>
            <a:endParaRPr lang="en-US" dirty="0"/>
          </a:p>
          <a:p>
            <a:pPr marL="0" indent="0">
              <a:buNone/>
            </a:pPr>
            <a:r>
              <a:rPr lang="en-US" dirty="0" err="1"/>
              <a:t>Bệnh</a:t>
            </a:r>
            <a:r>
              <a:rPr lang="en-US" dirty="0"/>
              <a:t> </a:t>
            </a:r>
            <a:r>
              <a:rPr lang="en-US" dirty="0" err="1"/>
              <a:t>nhân</a:t>
            </a:r>
            <a:r>
              <a:rPr lang="en-US" dirty="0"/>
              <a:t> </a:t>
            </a:r>
            <a:r>
              <a:rPr lang="en-US" dirty="0" err="1"/>
              <a:t>được</a:t>
            </a:r>
            <a:r>
              <a:rPr lang="en-US" dirty="0"/>
              <a:t> </a:t>
            </a:r>
            <a:r>
              <a:rPr lang="en-US" dirty="0" err="1"/>
              <a:t>phẫu</a:t>
            </a:r>
            <a:r>
              <a:rPr lang="en-US" dirty="0"/>
              <a:t> </a:t>
            </a:r>
            <a:r>
              <a:rPr lang="en-US" dirty="0" err="1"/>
              <a:t>thuật</a:t>
            </a:r>
            <a:r>
              <a:rPr lang="en-US" dirty="0"/>
              <a:t> </a:t>
            </a:r>
            <a:r>
              <a:rPr lang="en-US" dirty="0" err="1"/>
              <a:t>kết</a:t>
            </a:r>
            <a:r>
              <a:rPr lang="en-US" dirty="0"/>
              <a:t> </a:t>
            </a:r>
            <a:r>
              <a:rPr lang="en-US" dirty="0" err="1"/>
              <a:t>hợp</a:t>
            </a:r>
            <a:r>
              <a:rPr lang="en-US" dirty="0"/>
              <a:t> </a:t>
            </a:r>
            <a:r>
              <a:rPr lang="en-US" dirty="0" err="1"/>
              <a:t>xương</a:t>
            </a:r>
            <a:r>
              <a:rPr lang="en-US" dirty="0"/>
              <a:t> D12L1L2 </a:t>
            </a:r>
            <a:r>
              <a:rPr lang="en-US" dirty="0" err="1"/>
              <a:t>bằng</a:t>
            </a:r>
            <a:r>
              <a:rPr lang="en-US" dirty="0"/>
              <a:t> </a:t>
            </a:r>
            <a:r>
              <a:rPr lang="en-US" dirty="0" err="1"/>
              <a:t>vis</a:t>
            </a:r>
            <a:r>
              <a:rPr lang="en-US" dirty="0"/>
              <a:t> qua </a:t>
            </a:r>
            <a:r>
              <a:rPr lang="en-US" dirty="0" err="1"/>
              <a:t>chân</a:t>
            </a:r>
            <a:r>
              <a:rPr lang="en-US" dirty="0"/>
              <a:t> </a:t>
            </a:r>
            <a:r>
              <a:rPr lang="en-US" dirty="0" err="1"/>
              <a:t>cung</a:t>
            </a:r>
            <a:r>
              <a:rPr lang="en-US" dirty="0"/>
              <a:t> </a:t>
            </a:r>
            <a:r>
              <a:rPr lang="en-US" dirty="0" err="1"/>
              <a:t>theo</a:t>
            </a:r>
            <a:r>
              <a:rPr lang="en-US" dirty="0"/>
              <a:t> </a:t>
            </a:r>
            <a:r>
              <a:rPr lang="en-US" dirty="0" err="1"/>
              <a:t>đường</a:t>
            </a:r>
            <a:r>
              <a:rPr lang="en-US" dirty="0"/>
              <a:t> </a:t>
            </a:r>
            <a:r>
              <a:rPr lang="en-US" dirty="0" err="1"/>
              <a:t>mổ</a:t>
            </a:r>
            <a:r>
              <a:rPr lang="en-US" dirty="0"/>
              <a:t> </a:t>
            </a:r>
            <a:r>
              <a:rPr lang="en-US" dirty="0" err="1"/>
              <a:t>lối</a:t>
            </a:r>
            <a:r>
              <a:rPr lang="en-US" dirty="0"/>
              <a:t> </a:t>
            </a:r>
            <a:r>
              <a:rPr lang="en-US" dirty="0" err="1"/>
              <a:t>sau</a:t>
            </a:r>
            <a:endParaRPr lang="en-US" dirty="0"/>
          </a:p>
        </p:txBody>
      </p:sp>
    </p:spTree>
    <p:extLst>
      <p:ext uri="{BB962C8B-B14F-4D97-AF65-F5344CB8AC3E}">
        <p14:creationId xmlns:p14="http://schemas.microsoft.com/office/powerpoint/2010/main" val="3036747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1925"/>
            <a:ext cx="10515600" cy="1325563"/>
          </a:xfrm>
        </p:spPr>
        <p:txBody>
          <a:bodyPr/>
          <a:lstStyle/>
          <a:p>
            <a:r>
              <a:rPr lang="en-US" b="1" dirty="0" err="1"/>
              <a:t>Cột</a:t>
            </a:r>
            <a:r>
              <a:rPr lang="en-US" b="1" dirty="0"/>
              <a:t> </a:t>
            </a:r>
            <a:r>
              <a:rPr lang="en-US" b="1" dirty="0" err="1"/>
              <a:t>sống</a:t>
            </a:r>
            <a:r>
              <a:rPr lang="en-US" b="1" dirty="0"/>
              <a:t> </a:t>
            </a:r>
            <a:r>
              <a:rPr lang="en-US" b="1" dirty="0" err="1"/>
              <a:t>thắt</a:t>
            </a:r>
            <a:r>
              <a:rPr lang="en-US" b="1" dirty="0"/>
              <a:t> </a:t>
            </a:r>
            <a:r>
              <a:rPr lang="en-US" b="1" dirty="0" err="1"/>
              <a:t>lưng</a:t>
            </a:r>
            <a:endParaRPr lang="en-US" b="1" dirty="0"/>
          </a:p>
        </p:txBody>
      </p:sp>
      <p:sp>
        <p:nvSpPr>
          <p:cNvPr id="3" name="Content Placeholder 2"/>
          <p:cNvSpPr>
            <a:spLocks noGrp="1"/>
          </p:cNvSpPr>
          <p:nvPr>
            <p:ph idx="1"/>
          </p:nvPr>
        </p:nvSpPr>
        <p:spPr>
          <a:xfrm>
            <a:off x="228600" y="1724025"/>
            <a:ext cx="6012543" cy="4351338"/>
          </a:xfrm>
        </p:spPr>
        <p:txBody>
          <a:bodyPr/>
          <a:lstStyle/>
          <a:p>
            <a:r>
              <a:rPr lang="en-US" dirty="0" err="1"/>
              <a:t>Uốn</a:t>
            </a:r>
            <a:r>
              <a:rPr lang="en-US" dirty="0"/>
              <a:t> </a:t>
            </a:r>
            <a:r>
              <a:rPr lang="en-US" dirty="0" err="1"/>
              <a:t>cong</a:t>
            </a:r>
            <a:r>
              <a:rPr lang="en-US" dirty="0"/>
              <a:t> </a:t>
            </a:r>
            <a:r>
              <a:rPr lang="en-US" dirty="0" err="1"/>
              <a:t>ra</a:t>
            </a:r>
            <a:r>
              <a:rPr lang="en-US" dirty="0"/>
              <a:t> </a:t>
            </a:r>
            <a:r>
              <a:rPr lang="en-US" dirty="0" err="1"/>
              <a:t>trước</a:t>
            </a:r>
            <a:endParaRPr lang="en-US" dirty="0"/>
          </a:p>
          <a:p>
            <a:r>
              <a:rPr lang="en-US" dirty="0" err="1"/>
              <a:t>Đĩa</a:t>
            </a:r>
            <a:r>
              <a:rPr lang="en-US" dirty="0"/>
              <a:t> </a:t>
            </a:r>
            <a:r>
              <a:rPr lang="en-US" dirty="0" err="1"/>
              <a:t>đêm</a:t>
            </a:r>
            <a:r>
              <a:rPr lang="en-US" dirty="0"/>
              <a:t> </a:t>
            </a:r>
            <a:r>
              <a:rPr lang="en-US" dirty="0" err="1"/>
              <a:t>lớn</a:t>
            </a:r>
            <a:r>
              <a:rPr lang="en-US" dirty="0"/>
              <a:t> -&gt; </a:t>
            </a:r>
            <a:r>
              <a:rPr lang="en-US" dirty="0" err="1"/>
              <a:t>linh</a:t>
            </a:r>
            <a:r>
              <a:rPr lang="en-US" dirty="0"/>
              <a:t> </a:t>
            </a:r>
            <a:r>
              <a:rPr lang="en-US" dirty="0" err="1"/>
              <a:t>động</a:t>
            </a:r>
            <a:r>
              <a:rPr lang="en-US" dirty="0"/>
              <a:t> </a:t>
            </a:r>
            <a:r>
              <a:rPr lang="en-US" dirty="0" err="1"/>
              <a:t>hơn</a:t>
            </a:r>
            <a:endParaRPr lang="en-US" dirty="0"/>
          </a:p>
          <a:p>
            <a:r>
              <a:rPr lang="en-US" dirty="0" err="1"/>
              <a:t>Ống</a:t>
            </a:r>
            <a:r>
              <a:rPr lang="en-US" dirty="0"/>
              <a:t> </a:t>
            </a:r>
            <a:r>
              <a:rPr lang="en-US" dirty="0" err="1"/>
              <a:t>sống</a:t>
            </a:r>
            <a:r>
              <a:rPr lang="en-US" dirty="0"/>
              <a:t> </a:t>
            </a:r>
            <a:r>
              <a:rPr lang="en-US" dirty="0" err="1"/>
              <a:t>rộng</a:t>
            </a:r>
            <a:r>
              <a:rPr lang="en-US" dirty="0"/>
              <a:t> </a:t>
            </a:r>
            <a:r>
              <a:rPr lang="en-US" dirty="0" err="1"/>
              <a:t>hơn</a:t>
            </a:r>
            <a:r>
              <a:rPr lang="en-US" dirty="0"/>
              <a:t>.</a:t>
            </a:r>
          </a:p>
          <a:p>
            <a:r>
              <a:rPr lang="en-US" dirty="0" err="1"/>
              <a:t>Tủy</a:t>
            </a:r>
            <a:r>
              <a:rPr lang="en-US" dirty="0"/>
              <a:t> </a:t>
            </a:r>
            <a:r>
              <a:rPr lang="en-US" dirty="0" err="1"/>
              <a:t>sống</a:t>
            </a:r>
            <a:r>
              <a:rPr lang="en-US" dirty="0"/>
              <a:t> </a:t>
            </a:r>
            <a:r>
              <a:rPr lang="en-US" dirty="0" err="1"/>
              <a:t>kết</a:t>
            </a:r>
            <a:r>
              <a:rPr lang="en-US" dirty="0"/>
              <a:t> </a:t>
            </a:r>
            <a:r>
              <a:rPr lang="en-US" dirty="0" err="1"/>
              <a:t>thúc</a:t>
            </a:r>
            <a:r>
              <a:rPr lang="en-US" dirty="0"/>
              <a:t> ở </a:t>
            </a:r>
            <a:r>
              <a:rPr lang="en-US" dirty="0" smtClean="0"/>
              <a:t>L1-L2.</a:t>
            </a:r>
            <a:endParaRPr lang="en-US" dirty="0"/>
          </a:p>
          <a:p>
            <a:r>
              <a:rPr lang="en-US" dirty="0" err="1"/>
              <a:t>Uốn</a:t>
            </a:r>
            <a:r>
              <a:rPr lang="en-US" dirty="0"/>
              <a:t> </a:t>
            </a:r>
            <a:r>
              <a:rPr lang="en-US" dirty="0" err="1"/>
              <a:t>cong</a:t>
            </a:r>
            <a:r>
              <a:rPr lang="en-US" dirty="0"/>
              <a:t>/ </a:t>
            </a:r>
            <a:r>
              <a:rPr lang="en-US" dirty="0" err="1"/>
              <a:t>giãn</a:t>
            </a:r>
            <a:r>
              <a:rPr lang="en-US" dirty="0"/>
              <a:t> </a:t>
            </a:r>
            <a:r>
              <a:rPr lang="en-US" dirty="0" err="1"/>
              <a:t>ra</a:t>
            </a:r>
            <a:r>
              <a:rPr lang="en-US" dirty="0"/>
              <a:t> </a:t>
            </a:r>
            <a:r>
              <a:rPr lang="en-US" dirty="0" err="1"/>
              <a:t>dễ</a:t>
            </a:r>
            <a:r>
              <a:rPr lang="en-US" dirty="0"/>
              <a:t> </a:t>
            </a:r>
            <a:r>
              <a:rPr lang="en-US" dirty="0" err="1"/>
              <a:t>dàng</a:t>
            </a:r>
            <a:r>
              <a:rPr lang="en-US" dirty="0"/>
              <a:t> </a:t>
            </a:r>
            <a:r>
              <a:rPr lang="en-US" dirty="0" err="1"/>
              <a:t>hơn</a:t>
            </a:r>
            <a:endParaRPr lang="en-US" dirty="0"/>
          </a:p>
          <a:p>
            <a:pPr marL="0" indent="0">
              <a:buNone/>
            </a:pPr>
            <a:r>
              <a:rPr lang="en-US" dirty="0"/>
              <a:t>=&gt; </a:t>
            </a:r>
            <a:r>
              <a:rPr lang="en-US" dirty="0" err="1"/>
              <a:t>khả</a:t>
            </a:r>
            <a:r>
              <a:rPr lang="en-US" dirty="0"/>
              <a:t> </a:t>
            </a:r>
            <a:r>
              <a:rPr lang="en-US" dirty="0" err="1"/>
              <a:t>năng</a:t>
            </a:r>
            <a:r>
              <a:rPr lang="en-US" dirty="0"/>
              <a:t> </a:t>
            </a:r>
            <a:r>
              <a:rPr lang="en-US" dirty="0" err="1"/>
              <a:t>tổn</a:t>
            </a:r>
            <a:r>
              <a:rPr lang="en-US" dirty="0"/>
              <a:t> </a:t>
            </a:r>
            <a:r>
              <a:rPr lang="en-US" dirty="0" err="1"/>
              <a:t>thương</a:t>
            </a:r>
            <a:r>
              <a:rPr lang="en-US" dirty="0"/>
              <a:t> </a:t>
            </a:r>
            <a:r>
              <a:rPr lang="en-US" dirty="0" err="1"/>
              <a:t>tủy</a:t>
            </a:r>
            <a:r>
              <a:rPr lang="en-US" dirty="0"/>
              <a:t> </a:t>
            </a:r>
            <a:r>
              <a:rPr lang="en-US" dirty="0" err="1"/>
              <a:t>sống</a:t>
            </a:r>
            <a:r>
              <a:rPr lang="en-US" dirty="0"/>
              <a:t> </a:t>
            </a:r>
            <a:r>
              <a:rPr lang="en-US" dirty="0" err="1"/>
              <a:t>ít</a:t>
            </a:r>
            <a:r>
              <a:rPr lang="en-US" dirty="0"/>
              <a:t> </a:t>
            </a:r>
            <a:r>
              <a:rPr lang="en-US" dirty="0" err="1"/>
              <a:t>hơn</a:t>
            </a:r>
            <a:r>
              <a:rPr lang="en-US" dirty="0"/>
              <a:t>.</a:t>
            </a:r>
          </a:p>
          <a:p>
            <a:endParaRPr lang="en-US" dirty="0"/>
          </a:p>
          <a:p>
            <a:endParaRPr lang="en-US" dirty="0"/>
          </a:p>
        </p:txBody>
      </p:sp>
      <p:pic>
        <p:nvPicPr>
          <p:cNvPr id="14338" name="Picture 2" descr="Image result for lumbar vertebr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144" y="0"/>
            <a:ext cx="5680982" cy="681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74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399"/>
            <a:ext cx="10515600" cy="1325563"/>
          </a:xfrm>
        </p:spPr>
        <p:txBody>
          <a:bodyPr/>
          <a:lstStyle/>
          <a:p>
            <a:r>
              <a:rPr lang="en-US" b="1" dirty="0"/>
              <a:t>4. </a:t>
            </a:r>
            <a:r>
              <a:rPr lang="en-US" b="1" dirty="0" err="1"/>
              <a:t>Nguyên</a:t>
            </a:r>
            <a:r>
              <a:rPr lang="en-US" b="1" dirty="0"/>
              <a:t> </a:t>
            </a:r>
            <a:r>
              <a:rPr lang="en-US" b="1" dirty="0" err="1"/>
              <a:t>nhân</a:t>
            </a:r>
            <a:endParaRPr lang="en-US" b="1" dirty="0"/>
          </a:p>
        </p:txBody>
      </p:sp>
      <p:sp>
        <p:nvSpPr>
          <p:cNvPr id="3" name="Content Placeholder 2"/>
          <p:cNvSpPr>
            <a:spLocks noGrp="1"/>
          </p:cNvSpPr>
          <p:nvPr>
            <p:ph idx="1"/>
          </p:nvPr>
        </p:nvSpPr>
        <p:spPr>
          <a:xfrm>
            <a:off x="232893" y="1690688"/>
            <a:ext cx="7069428" cy="4351338"/>
          </a:xfrm>
        </p:spPr>
        <p:txBody>
          <a:bodyPr>
            <a:normAutofit/>
          </a:bodyPr>
          <a:lstStyle/>
          <a:p>
            <a:pPr marL="0" indent="0">
              <a:buNone/>
            </a:pPr>
            <a:r>
              <a:rPr lang="en-US" dirty="0" err="1"/>
              <a:t>Thường</a:t>
            </a:r>
            <a:r>
              <a:rPr lang="en-US" dirty="0"/>
              <a:t> </a:t>
            </a:r>
            <a:r>
              <a:rPr lang="en-US" dirty="0" err="1"/>
              <a:t>là</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chấn</a:t>
            </a:r>
            <a:r>
              <a:rPr lang="en-US" dirty="0"/>
              <a:t> </a:t>
            </a:r>
            <a:r>
              <a:rPr lang="en-US" dirty="0" err="1"/>
              <a:t>thương</a:t>
            </a:r>
            <a:r>
              <a:rPr lang="en-US" dirty="0"/>
              <a:t> </a:t>
            </a:r>
            <a:r>
              <a:rPr lang="en-US" dirty="0" err="1"/>
              <a:t>kín</a:t>
            </a:r>
            <a:r>
              <a:rPr lang="en-US" dirty="0"/>
              <a:t> </a:t>
            </a:r>
            <a:r>
              <a:rPr lang="en-US" dirty="0" err="1"/>
              <a:t>năng</a:t>
            </a:r>
            <a:r>
              <a:rPr lang="en-US" dirty="0"/>
              <a:t> </a:t>
            </a:r>
            <a:r>
              <a:rPr lang="en-US" dirty="0" err="1"/>
              <a:t>lượng</a:t>
            </a:r>
            <a:r>
              <a:rPr lang="en-US" dirty="0"/>
              <a:t> </a:t>
            </a:r>
            <a:r>
              <a:rPr lang="en-US" dirty="0" err="1"/>
              <a:t>cao</a:t>
            </a:r>
            <a:r>
              <a:rPr lang="en-US" dirty="0"/>
              <a:t>.</a:t>
            </a:r>
            <a:r>
              <a:rPr lang="en-US" baseline="30000" dirty="0">
                <a:solidFill>
                  <a:srgbClr val="FF0000"/>
                </a:solidFill>
              </a:rPr>
              <a:t> </a:t>
            </a:r>
            <a:r>
              <a:rPr lang="en-US" baseline="30000" dirty="0"/>
              <a:t>[1]</a:t>
            </a:r>
            <a:endParaRPr lang="en-US" dirty="0"/>
          </a:p>
          <a:p>
            <a:pPr>
              <a:buFontTx/>
              <a:buChar char="-"/>
            </a:pPr>
            <a:r>
              <a:rPr lang="en-US" dirty="0"/>
              <a:t>36,7% tai </a:t>
            </a:r>
            <a:r>
              <a:rPr lang="en-US" dirty="0" err="1"/>
              <a:t>nạn</a:t>
            </a:r>
            <a:r>
              <a:rPr lang="en-US" dirty="0"/>
              <a:t> </a:t>
            </a:r>
            <a:r>
              <a:rPr lang="en-US" dirty="0" err="1"/>
              <a:t>giao</a:t>
            </a:r>
            <a:r>
              <a:rPr lang="en-US" dirty="0"/>
              <a:t> </a:t>
            </a:r>
            <a:r>
              <a:rPr lang="en-US" dirty="0" err="1"/>
              <a:t>thông</a:t>
            </a:r>
            <a:r>
              <a:rPr lang="en-US" dirty="0"/>
              <a:t>.</a:t>
            </a:r>
          </a:p>
          <a:p>
            <a:pPr>
              <a:buFontTx/>
              <a:buChar char="-"/>
            </a:pPr>
            <a:r>
              <a:rPr lang="en-US" dirty="0"/>
              <a:t>31,7% </a:t>
            </a:r>
            <a:r>
              <a:rPr lang="en-US" dirty="0" err="1"/>
              <a:t>té</a:t>
            </a:r>
            <a:r>
              <a:rPr lang="en-US" dirty="0"/>
              <a:t> </a:t>
            </a:r>
            <a:r>
              <a:rPr lang="en-US" dirty="0" err="1"/>
              <a:t>ngã</a:t>
            </a:r>
            <a:r>
              <a:rPr lang="en-US" dirty="0"/>
              <a:t> </a:t>
            </a:r>
            <a:r>
              <a:rPr lang="en-US" dirty="0" err="1"/>
              <a:t>từ</a:t>
            </a:r>
            <a:r>
              <a:rPr lang="en-US" dirty="0"/>
              <a:t> </a:t>
            </a:r>
            <a:r>
              <a:rPr lang="en-US" dirty="0" err="1" smtClean="0"/>
              <a:t>trên</a:t>
            </a:r>
            <a:r>
              <a:rPr lang="en-US" dirty="0" smtClean="0"/>
              <a:t> </a:t>
            </a:r>
            <a:r>
              <a:rPr lang="en-US" dirty="0" err="1"/>
              <a:t>cao</a:t>
            </a:r>
            <a:r>
              <a:rPr lang="en-US" dirty="0"/>
              <a:t> </a:t>
            </a:r>
          </a:p>
          <a:p>
            <a:pPr>
              <a:buFontTx/>
              <a:buChar char="-"/>
            </a:pPr>
            <a:r>
              <a:rPr lang="en-US" dirty="0" err="1"/>
              <a:t>Còn</a:t>
            </a:r>
            <a:r>
              <a:rPr lang="en-US" dirty="0"/>
              <a:t> </a:t>
            </a:r>
            <a:r>
              <a:rPr lang="en-US" dirty="0" err="1"/>
              <a:t>lại</a:t>
            </a:r>
            <a:r>
              <a:rPr lang="en-US" dirty="0"/>
              <a:t> </a:t>
            </a:r>
            <a:r>
              <a:rPr lang="en-US" dirty="0" err="1"/>
              <a:t>là</a:t>
            </a:r>
            <a:r>
              <a:rPr lang="en-US" dirty="0"/>
              <a:t> do </a:t>
            </a:r>
            <a:r>
              <a:rPr lang="en-US" dirty="0" err="1"/>
              <a:t>chấn</a:t>
            </a:r>
            <a:r>
              <a:rPr lang="en-US" dirty="0"/>
              <a:t> </a:t>
            </a:r>
            <a:r>
              <a:rPr lang="en-US" dirty="0" err="1"/>
              <a:t>thương</a:t>
            </a:r>
            <a:r>
              <a:rPr lang="en-US" dirty="0"/>
              <a:t> </a:t>
            </a:r>
            <a:r>
              <a:rPr lang="en-US" dirty="0" err="1"/>
              <a:t>thể</a:t>
            </a:r>
            <a:r>
              <a:rPr lang="en-US" dirty="0"/>
              <a:t> </a:t>
            </a:r>
            <a:r>
              <a:rPr lang="en-US" dirty="0" err="1"/>
              <a:t>thao</a:t>
            </a:r>
            <a:r>
              <a:rPr lang="en-US" dirty="0"/>
              <a:t> </a:t>
            </a:r>
            <a:r>
              <a:rPr lang="en-US" dirty="0" err="1"/>
              <a:t>và</a:t>
            </a:r>
            <a:r>
              <a:rPr lang="en-US" dirty="0"/>
              <a:t> </a:t>
            </a:r>
            <a:r>
              <a:rPr lang="en-US" dirty="0" err="1"/>
              <a:t>bạo</a:t>
            </a:r>
            <a:r>
              <a:rPr lang="en-US" dirty="0"/>
              <a:t> </a:t>
            </a:r>
            <a:r>
              <a:rPr lang="en-US" dirty="0" err="1"/>
              <a:t>lực</a:t>
            </a:r>
            <a:endParaRPr lang="en-US" dirty="0">
              <a:solidFill>
                <a:srgbClr val="FF000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949" r="16572"/>
          <a:stretch/>
        </p:blipFill>
        <p:spPr>
          <a:xfrm>
            <a:off x="8314385" y="130399"/>
            <a:ext cx="3398367" cy="3429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77"/>
          <a:stretch/>
        </p:blipFill>
        <p:spPr>
          <a:xfrm>
            <a:off x="8190964" y="3559399"/>
            <a:ext cx="3521789" cy="3120376"/>
          </a:xfrm>
          <a:prstGeom prst="rect">
            <a:avLst/>
          </a:prstGeom>
        </p:spPr>
      </p:pic>
      <p:sp>
        <p:nvSpPr>
          <p:cNvPr id="6" name="TextBox 5"/>
          <p:cNvSpPr txBox="1"/>
          <p:nvPr/>
        </p:nvSpPr>
        <p:spPr>
          <a:xfrm>
            <a:off x="235576" y="5718860"/>
            <a:ext cx="7572777" cy="923330"/>
          </a:xfrm>
          <a:prstGeom prst="rect">
            <a:avLst/>
          </a:prstGeom>
          <a:noFill/>
        </p:spPr>
        <p:txBody>
          <a:bodyPr wrap="square" rtlCol="0">
            <a:spAutoFit/>
          </a:bodyPr>
          <a:lstStyle/>
          <a:p>
            <a:r>
              <a:rPr lang="en-US" dirty="0">
                <a:solidFill>
                  <a:schemeClr val="accent2">
                    <a:lumMod val="75000"/>
                  </a:schemeClr>
                </a:solidFill>
              </a:rPr>
              <a:t>1. </a:t>
            </a:r>
            <a:r>
              <a:rPr lang="en-US" dirty="0" err="1">
                <a:solidFill>
                  <a:schemeClr val="accent2">
                    <a:lumMod val="75000"/>
                  </a:schemeClr>
                </a:solidFill>
              </a:rPr>
              <a:t>Katsuura</a:t>
            </a:r>
            <a:r>
              <a:rPr lang="en-US" dirty="0">
                <a:solidFill>
                  <a:schemeClr val="accent2">
                    <a:lumMod val="75000"/>
                  </a:schemeClr>
                </a:solidFill>
              </a:rPr>
              <a:t>, Y., Osborn, J. M., &amp; Cason, G. W. (2016). The epidemiology of thoracolumbar trauma: A meta-analysis. </a:t>
            </a:r>
            <a:r>
              <a:rPr lang="en-US" i="1" dirty="0">
                <a:solidFill>
                  <a:schemeClr val="accent2">
                    <a:lumMod val="75000"/>
                  </a:schemeClr>
                </a:solidFill>
              </a:rPr>
              <a:t>Journal of </a:t>
            </a:r>
            <a:r>
              <a:rPr lang="en-US" i="1" dirty="0" err="1">
                <a:solidFill>
                  <a:schemeClr val="accent2">
                    <a:lumMod val="75000"/>
                  </a:schemeClr>
                </a:solidFill>
              </a:rPr>
              <a:t>orthopaedics</a:t>
            </a:r>
            <a:r>
              <a:rPr lang="en-US" dirty="0">
                <a:solidFill>
                  <a:schemeClr val="accent2">
                    <a:lumMod val="75000"/>
                  </a:schemeClr>
                </a:solidFill>
              </a:rPr>
              <a:t>, </a:t>
            </a:r>
            <a:r>
              <a:rPr lang="en-US" i="1" dirty="0">
                <a:solidFill>
                  <a:schemeClr val="accent2">
                    <a:lumMod val="75000"/>
                  </a:schemeClr>
                </a:solidFill>
              </a:rPr>
              <a:t>13</a:t>
            </a:r>
            <a:r>
              <a:rPr lang="en-US" dirty="0">
                <a:solidFill>
                  <a:schemeClr val="accent2">
                    <a:lumMod val="75000"/>
                  </a:schemeClr>
                </a:solidFill>
              </a:rPr>
              <a:t>(4), 383–388. </a:t>
            </a:r>
          </a:p>
        </p:txBody>
      </p:sp>
    </p:spTree>
    <p:extLst>
      <p:ext uri="{BB962C8B-B14F-4D97-AF65-F5344CB8AC3E}">
        <p14:creationId xmlns:p14="http://schemas.microsoft.com/office/powerpoint/2010/main" val="558500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41" y="171942"/>
            <a:ext cx="10515600" cy="1325563"/>
          </a:xfrm>
        </p:spPr>
        <p:txBody>
          <a:bodyPr/>
          <a:lstStyle/>
          <a:p>
            <a:r>
              <a:rPr lang="en-US" b="1" dirty="0" err="1"/>
              <a:t>Gãy</a:t>
            </a:r>
            <a:r>
              <a:rPr lang="en-US" b="1" dirty="0"/>
              <a:t> </a:t>
            </a:r>
            <a:r>
              <a:rPr lang="en-US" b="1" dirty="0" err="1"/>
              <a:t>cột</a:t>
            </a:r>
            <a:r>
              <a:rPr lang="en-US" b="1" dirty="0"/>
              <a:t> </a:t>
            </a:r>
            <a:r>
              <a:rPr lang="en-US" b="1" dirty="0" err="1"/>
              <a:t>sống</a:t>
            </a:r>
            <a:r>
              <a:rPr lang="en-US" b="1" dirty="0"/>
              <a:t> </a:t>
            </a:r>
            <a:r>
              <a:rPr lang="en-US" b="1" dirty="0" err="1"/>
              <a:t>nên</a:t>
            </a:r>
            <a:r>
              <a:rPr lang="en-US" b="1" dirty="0"/>
              <a:t> </a:t>
            </a:r>
            <a:r>
              <a:rPr lang="en-US" b="1" dirty="0" err="1"/>
              <a:t>được</a:t>
            </a:r>
            <a:r>
              <a:rPr lang="en-US" b="1" dirty="0"/>
              <a:t> </a:t>
            </a:r>
            <a:r>
              <a:rPr lang="en-US" b="1" dirty="0" err="1"/>
              <a:t>nghĩ</a:t>
            </a:r>
            <a:r>
              <a:rPr lang="en-US" b="1" dirty="0"/>
              <a:t> </a:t>
            </a:r>
            <a:r>
              <a:rPr lang="en-US" b="1" dirty="0" err="1"/>
              <a:t>tới</a:t>
            </a:r>
            <a:r>
              <a:rPr lang="en-US" b="1" dirty="0"/>
              <a:t>:</a:t>
            </a:r>
          </a:p>
        </p:txBody>
      </p:sp>
      <p:sp>
        <p:nvSpPr>
          <p:cNvPr id="3" name="Content Placeholder 2"/>
          <p:cNvSpPr>
            <a:spLocks noGrp="1"/>
          </p:cNvSpPr>
          <p:nvPr>
            <p:ph idx="1"/>
          </p:nvPr>
        </p:nvSpPr>
        <p:spPr>
          <a:xfrm>
            <a:off x="438955" y="1497505"/>
            <a:ext cx="10515600" cy="4351338"/>
          </a:xfrm>
        </p:spPr>
        <p:txBody>
          <a:bodyPr>
            <a:normAutofit lnSpcReduction="10000"/>
          </a:bodyPr>
          <a:lstStyle/>
          <a:p>
            <a:r>
              <a:rPr lang="en-US" dirty="0" err="1"/>
              <a:t>Có</a:t>
            </a:r>
            <a:r>
              <a:rPr lang="en-US" dirty="0"/>
              <a:t> </a:t>
            </a:r>
            <a:r>
              <a:rPr lang="en-US" dirty="0" err="1"/>
              <a:t>chấn</a:t>
            </a:r>
            <a:r>
              <a:rPr lang="en-US" dirty="0"/>
              <a:t> </a:t>
            </a:r>
            <a:r>
              <a:rPr lang="en-US" dirty="0" err="1"/>
              <a:t>thương</a:t>
            </a:r>
            <a:r>
              <a:rPr lang="en-US" dirty="0"/>
              <a:t> </a:t>
            </a:r>
            <a:r>
              <a:rPr lang="en-US" dirty="0" err="1"/>
              <a:t>đầu</a:t>
            </a:r>
            <a:r>
              <a:rPr lang="en-US" dirty="0"/>
              <a:t> </a:t>
            </a:r>
            <a:r>
              <a:rPr lang="en-US" dirty="0" err="1"/>
              <a:t>và</a:t>
            </a:r>
            <a:r>
              <a:rPr lang="en-US" dirty="0"/>
              <a:t>/</a:t>
            </a:r>
            <a:r>
              <a:rPr lang="en-US" dirty="0" err="1"/>
              <a:t>hoặc</a:t>
            </a:r>
            <a:r>
              <a:rPr lang="en-US" dirty="0"/>
              <a:t> </a:t>
            </a:r>
            <a:r>
              <a:rPr lang="en-US" dirty="0" err="1"/>
              <a:t>cổ</a:t>
            </a:r>
            <a:r>
              <a:rPr lang="en-US" dirty="0"/>
              <a:t> </a:t>
            </a:r>
            <a:r>
              <a:rPr lang="en-US" dirty="0" err="1"/>
              <a:t>và</a:t>
            </a:r>
            <a:r>
              <a:rPr lang="en-US" dirty="0"/>
              <a:t>/</a:t>
            </a:r>
            <a:r>
              <a:rPr lang="en-US" dirty="0" err="1"/>
              <a:t>hoặc</a:t>
            </a:r>
            <a:r>
              <a:rPr lang="en-US" dirty="0"/>
              <a:t> </a:t>
            </a:r>
            <a:r>
              <a:rPr lang="en-US" dirty="0" err="1"/>
              <a:t>lưng</a:t>
            </a:r>
            <a:r>
              <a:rPr lang="en-US" dirty="0"/>
              <a:t>.</a:t>
            </a:r>
          </a:p>
          <a:p>
            <a:r>
              <a:rPr lang="en-US" dirty="0" err="1"/>
              <a:t>Hôn</a:t>
            </a:r>
            <a:r>
              <a:rPr lang="en-US" dirty="0"/>
              <a:t> </a:t>
            </a:r>
            <a:r>
              <a:rPr lang="en-US" dirty="0" err="1"/>
              <a:t>mê</a:t>
            </a:r>
            <a:r>
              <a:rPr lang="en-US" dirty="0"/>
              <a:t> </a:t>
            </a:r>
            <a:r>
              <a:rPr lang="en-US" dirty="0" err="1"/>
              <a:t>hoặc</a:t>
            </a:r>
            <a:r>
              <a:rPr lang="en-US" dirty="0"/>
              <a:t> </a:t>
            </a:r>
            <a:r>
              <a:rPr lang="en-US" dirty="0" err="1"/>
              <a:t>chưa</a:t>
            </a:r>
            <a:r>
              <a:rPr lang="en-US" dirty="0"/>
              <a:t> </a:t>
            </a:r>
            <a:r>
              <a:rPr lang="en-US" dirty="0" err="1"/>
              <a:t>xác</a:t>
            </a:r>
            <a:r>
              <a:rPr lang="en-US" dirty="0"/>
              <a:t> </a:t>
            </a:r>
            <a:r>
              <a:rPr lang="en-US" dirty="0" err="1"/>
              <a:t>định</a:t>
            </a:r>
            <a:r>
              <a:rPr lang="en-US" dirty="0"/>
              <a:t> </a:t>
            </a:r>
            <a:r>
              <a:rPr lang="en-US" dirty="0" err="1"/>
              <a:t>các</a:t>
            </a:r>
            <a:r>
              <a:rPr lang="en-US" dirty="0"/>
              <a:t> </a:t>
            </a:r>
            <a:r>
              <a:rPr lang="en-US" dirty="0" err="1"/>
              <a:t>tổn</a:t>
            </a:r>
            <a:r>
              <a:rPr lang="en-US" dirty="0"/>
              <a:t> </a:t>
            </a:r>
            <a:r>
              <a:rPr lang="en-US" dirty="0" err="1"/>
              <a:t>thương</a:t>
            </a:r>
            <a:r>
              <a:rPr lang="en-US" dirty="0"/>
              <a:t>.</a:t>
            </a:r>
          </a:p>
          <a:p>
            <a:r>
              <a:rPr lang="en-US" dirty="0" err="1"/>
              <a:t>Đau</a:t>
            </a:r>
            <a:r>
              <a:rPr lang="en-US" dirty="0"/>
              <a:t> </a:t>
            </a:r>
            <a:r>
              <a:rPr lang="en-US" dirty="0" err="1"/>
              <a:t>lưng</a:t>
            </a:r>
            <a:r>
              <a:rPr lang="en-US" dirty="0"/>
              <a:t>, </a:t>
            </a:r>
            <a:r>
              <a:rPr lang="en-US" dirty="0" err="1"/>
              <a:t>đau</a:t>
            </a:r>
            <a:r>
              <a:rPr lang="en-US" dirty="0"/>
              <a:t> </a:t>
            </a:r>
            <a:r>
              <a:rPr lang="en-US" dirty="0" err="1"/>
              <a:t>cổ</a:t>
            </a:r>
            <a:endParaRPr lang="en-US" dirty="0"/>
          </a:p>
          <a:p>
            <a:r>
              <a:rPr lang="en-US" dirty="0" err="1"/>
              <a:t>Có</a:t>
            </a:r>
            <a:r>
              <a:rPr lang="en-US" dirty="0"/>
              <a:t> </a:t>
            </a:r>
            <a:r>
              <a:rPr lang="en-US" dirty="0" err="1"/>
              <a:t>bằng</a:t>
            </a:r>
            <a:r>
              <a:rPr lang="en-US" dirty="0"/>
              <a:t> </a:t>
            </a:r>
            <a:r>
              <a:rPr lang="en-US" dirty="0" err="1"/>
              <a:t>chứng</a:t>
            </a:r>
            <a:r>
              <a:rPr lang="en-US" dirty="0"/>
              <a:t> </a:t>
            </a:r>
            <a:r>
              <a:rPr lang="en-US" dirty="0" err="1"/>
              <a:t>về</a:t>
            </a:r>
            <a:r>
              <a:rPr lang="en-US" dirty="0"/>
              <a:t> </a:t>
            </a:r>
            <a:r>
              <a:rPr lang="en-US" dirty="0" err="1"/>
              <a:t>sự</a:t>
            </a:r>
            <a:r>
              <a:rPr lang="en-US" dirty="0"/>
              <a:t> </a:t>
            </a:r>
            <a:r>
              <a:rPr lang="en-US" dirty="0" err="1"/>
              <a:t>giảm</a:t>
            </a:r>
            <a:r>
              <a:rPr lang="en-US" dirty="0"/>
              <a:t> </a:t>
            </a:r>
            <a:r>
              <a:rPr lang="en-US" dirty="0" err="1"/>
              <a:t>sút</a:t>
            </a:r>
            <a:r>
              <a:rPr lang="en-US" dirty="0"/>
              <a:t> </a:t>
            </a:r>
            <a:r>
              <a:rPr lang="en-US" dirty="0" err="1"/>
              <a:t>chức</a:t>
            </a:r>
            <a:r>
              <a:rPr lang="en-US" dirty="0"/>
              <a:t> </a:t>
            </a:r>
            <a:r>
              <a:rPr lang="en-US" dirty="0" err="1"/>
              <a:t>năng</a:t>
            </a:r>
            <a:r>
              <a:rPr lang="en-US" dirty="0"/>
              <a:t> </a:t>
            </a:r>
            <a:r>
              <a:rPr lang="en-US" dirty="0" err="1"/>
              <a:t>thần</a:t>
            </a:r>
            <a:r>
              <a:rPr lang="en-US" dirty="0"/>
              <a:t> </a:t>
            </a:r>
            <a:r>
              <a:rPr lang="en-US" dirty="0" err="1"/>
              <a:t>kinh</a:t>
            </a:r>
            <a:endParaRPr lang="en-US" dirty="0"/>
          </a:p>
          <a:p>
            <a:r>
              <a:rPr lang="en-US" dirty="0" err="1"/>
              <a:t>Đa</a:t>
            </a:r>
            <a:r>
              <a:rPr lang="en-US" dirty="0"/>
              <a:t> </a:t>
            </a:r>
            <a:r>
              <a:rPr lang="en-US" dirty="0" err="1"/>
              <a:t>chấn</a:t>
            </a:r>
            <a:r>
              <a:rPr lang="en-US" dirty="0"/>
              <a:t> </a:t>
            </a:r>
            <a:r>
              <a:rPr lang="en-US" dirty="0" err="1"/>
              <a:t>thương</a:t>
            </a:r>
            <a:r>
              <a:rPr lang="en-US" dirty="0"/>
              <a:t> </a:t>
            </a:r>
            <a:r>
              <a:rPr lang="en-US" dirty="0" err="1"/>
              <a:t>kèm</a:t>
            </a:r>
            <a:r>
              <a:rPr lang="en-US" dirty="0"/>
              <a:t> </a:t>
            </a:r>
            <a:r>
              <a:rPr lang="en-US" dirty="0" err="1"/>
              <a:t>theo</a:t>
            </a:r>
            <a:endParaRPr lang="en-US" dirty="0"/>
          </a:p>
          <a:p>
            <a:pPr marL="0" indent="0">
              <a:buNone/>
            </a:pPr>
            <a:r>
              <a:rPr lang="en-US" dirty="0">
                <a:solidFill>
                  <a:schemeClr val="accent1">
                    <a:lumMod val="75000"/>
                  </a:schemeClr>
                </a:solidFill>
              </a:rPr>
              <a:t> </a:t>
            </a:r>
            <a:r>
              <a:rPr lang="en-US" sz="2400" dirty="0">
                <a:solidFill>
                  <a:schemeClr val="accent1">
                    <a:lumMod val="75000"/>
                  </a:schemeClr>
                </a:solidFill>
              </a:rPr>
              <a:t>Theo </a:t>
            </a:r>
            <a:r>
              <a:rPr lang="en-US" sz="2400" dirty="0" err="1">
                <a:solidFill>
                  <a:schemeClr val="accent1">
                    <a:lumMod val="75000"/>
                  </a:schemeClr>
                </a:solidFill>
              </a:rPr>
              <a:t>nghiên</a:t>
            </a:r>
            <a:r>
              <a:rPr lang="en-US" sz="2400" dirty="0">
                <a:solidFill>
                  <a:schemeClr val="accent1">
                    <a:lumMod val="75000"/>
                  </a:schemeClr>
                </a:solidFill>
              </a:rPr>
              <a:t> </a:t>
            </a:r>
            <a:r>
              <a:rPr lang="en-US" sz="2400" dirty="0" err="1">
                <a:solidFill>
                  <a:schemeClr val="accent1">
                    <a:lumMod val="75000"/>
                  </a:schemeClr>
                </a:solidFill>
              </a:rPr>
              <a:t>cứu</a:t>
            </a:r>
            <a:r>
              <a:rPr lang="en-US" sz="2400" dirty="0">
                <a:solidFill>
                  <a:schemeClr val="accent1">
                    <a:lumMod val="75000"/>
                  </a:schemeClr>
                </a:solidFill>
              </a:rPr>
              <a:t> </a:t>
            </a:r>
            <a:r>
              <a:rPr lang="en-US" sz="2400" dirty="0" err="1">
                <a:solidFill>
                  <a:schemeClr val="accent1">
                    <a:lumMod val="75000"/>
                  </a:schemeClr>
                </a:solidFill>
              </a:rPr>
              <a:t>của</a:t>
            </a:r>
            <a:r>
              <a:rPr lang="en-US" sz="2400" dirty="0">
                <a:solidFill>
                  <a:schemeClr val="accent1">
                    <a:lumMod val="75000"/>
                  </a:schemeClr>
                </a:solidFill>
              </a:rPr>
              <a:t> </a:t>
            </a:r>
            <a:r>
              <a:rPr lang="en-US" sz="2400" dirty="0" err="1">
                <a:solidFill>
                  <a:schemeClr val="accent1">
                    <a:lumMod val="75000"/>
                  </a:schemeClr>
                </a:solidFill>
              </a:rPr>
              <a:t>Saboe</a:t>
            </a:r>
            <a:r>
              <a:rPr lang="en-US" sz="2400" dirty="0">
                <a:solidFill>
                  <a:schemeClr val="accent1">
                    <a:lumMod val="75000"/>
                  </a:schemeClr>
                </a:solidFill>
              </a:rPr>
              <a:t> </a:t>
            </a:r>
            <a:r>
              <a:rPr lang="en-US" sz="2400" i="1" dirty="0">
                <a:solidFill>
                  <a:schemeClr val="accent1">
                    <a:lumMod val="75000"/>
                  </a:schemeClr>
                </a:solidFill>
              </a:rPr>
              <a:t>et al </a:t>
            </a:r>
            <a:r>
              <a:rPr lang="en-US" sz="2400" i="1" baseline="30000" dirty="0">
                <a:solidFill>
                  <a:schemeClr val="accent1">
                    <a:lumMod val="75000"/>
                  </a:schemeClr>
                </a:solidFill>
              </a:rPr>
              <a:t>[1]</a:t>
            </a:r>
            <a:r>
              <a:rPr lang="en-US" sz="2400" i="1" dirty="0">
                <a:solidFill>
                  <a:schemeClr val="accent1">
                    <a:lumMod val="75000"/>
                  </a:schemeClr>
                </a:solidFill>
              </a:rPr>
              <a:t>, </a:t>
            </a:r>
            <a:r>
              <a:rPr lang="en-US" sz="2400" dirty="0">
                <a:solidFill>
                  <a:schemeClr val="accent1">
                    <a:lumMod val="75000"/>
                  </a:schemeClr>
                </a:solidFill>
              </a:rPr>
              <a:t>47% </a:t>
            </a:r>
            <a:r>
              <a:rPr lang="en-US" sz="2400" dirty="0" err="1">
                <a:solidFill>
                  <a:schemeClr val="accent1">
                    <a:lumMod val="75000"/>
                  </a:schemeClr>
                </a:solidFill>
              </a:rPr>
              <a:t>các</a:t>
            </a:r>
            <a:r>
              <a:rPr lang="en-US" sz="2400" dirty="0">
                <a:solidFill>
                  <a:schemeClr val="accent1">
                    <a:lumMod val="75000"/>
                  </a:schemeClr>
                </a:solidFill>
              </a:rPr>
              <a:t> </a:t>
            </a:r>
            <a:r>
              <a:rPr lang="en-US" sz="2400" dirty="0" err="1">
                <a:solidFill>
                  <a:schemeClr val="accent1">
                    <a:lumMod val="75000"/>
                  </a:schemeClr>
                </a:solidFill>
              </a:rPr>
              <a:t>trường</a:t>
            </a:r>
            <a:r>
              <a:rPr lang="en-US" sz="2400" dirty="0">
                <a:solidFill>
                  <a:schemeClr val="accent1">
                    <a:lumMod val="75000"/>
                  </a:schemeClr>
                </a:solidFill>
              </a:rPr>
              <a:t> </a:t>
            </a:r>
            <a:r>
              <a:rPr lang="en-US" sz="2400" dirty="0" err="1">
                <a:solidFill>
                  <a:schemeClr val="accent1">
                    <a:lumMod val="75000"/>
                  </a:schemeClr>
                </a:solidFill>
              </a:rPr>
              <a:t>hợp</a:t>
            </a:r>
            <a:r>
              <a:rPr lang="en-US" sz="2400" dirty="0">
                <a:solidFill>
                  <a:schemeClr val="accent1">
                    <a:lumMod val="75000"/>
                  </a:schemeClr>
                </a:solidFill>
              </a:rPr>
              <a:t> </a:t>
            </a:r>
            <a:r>
              <a:rPr lang="en-US" sz="2400" dirty="0" err="1">
                <a:solidFill>
                  <a:schemeClr val="accent1">
                    <a:lumMod val="75000"/>
                  </a:schemeClr>
                </a:solidFill>
              </a:rPr>
              <a:t>có</a:t>
            </a:r>
            <a:r>
              <a:rPr lang="en-US" sz="2400" dirty="0">
                <a:solidFill>
                  <a:schemeClr val="accent1">
                    <a:lumMod val="75000"/>
                  </a:schemeClr>
                </a:solidFill>
              </a:rPr>
              <a:t> </a:t>
            </a:r>
            <a:r>
              <a:rPr lang="en-US" sz="2400" dirty="0" err="1">
                <a:solidFill>
                  <a:schemeClr val="accent1">
                    <a:lumMod val="75000"/>
                  </a:schemeClr>
                </a:solidFill>
              </a:rPr>
              <a:t>thương</a:t>
            </a:r>
            <a:r>
              <a:rPr lang="en-US" sz="2400" dirty="0">
                <a:solidFill>
                  <a:schemeClr val="accent1">
                    <a:lumMod val="75000"/>
                  </a:schemeClr>
                </a:solidFill>
              </a:rPr>
              <a:t> </a:t>
            </a:r>
            <a:r>
              <a:rPr lang="en-US" sz="2400" dirty="0" err="1">
                <a:solidFill>
                  <a:schemeClr val="accent1">
                    <a:lumMod val="75000"/>
                  </a:schemeClr>
                </a:solidFill>
              </a:rPr>
              <a:t>tích</a:t>
            </a:r>
            <a:r>
              <a:rPr lang="en-US" sz="2400" dirty="0">
                <a:solidFill>
                  <a:schemeClr val="accent1">
                    <a:lumMod val="75000"/>
                  </a:schemeClr>
                </a:solidFill>
              </a:rPr>
              <a:t> </a:t>
            </a:r>
            <a:r>
              <a:rPr lang="en-US" sz="2400" dirty="0" err="1">
                <a:solidFill>
                  <a:schemeClr val="accent1">
                    <a:lumMod val="75000"/>
                  </a:schemeClr>
                </a:solidFill>
              </a:rPr>
              <a:t>kèm</a:t>
            </a:r>
            <a:r>
              <a:rPr lang="en-US" sz="2400" dirty="0">
                <a:solidFill>
                  <a:schemeClr val="accent1">
                    <a:lumMod val="75000"/>
                  </a:schemeClr>
                </a:solidFill>
              </a:rPr>
              <a:t> </a:t>
            </a:r>
            <a:r>
              <a:rPr lang="en-US" sz="2400" dirty="0" err="1">
                <a:solidFill>
                  <a:schemeClr val="accent1">
                    <a:lumMod val="75000"/>
                  </a:schemeClr>
                </a:solidFill>
              </a:rPr>
              <a:t>theo</a:t>
            </a:r>
            <a:r>
              <a:rPr lang="en-US" sz="2400" dirty="0">
                <a:solidFill>
                  <a:schemeClr val="accent1">
                    <a:lumMod val="75000"/>
                  </a:schemeClr>
                </a:solidFill>
              </a:rPr>
              <a:t>:</a:t>
            </a:r>
          </a:p>
          <a:p>
            <a:pPr marL="0" indent="0">
              <a:buNone/>
            </a:pPr>
            <a:r>
              <a:rPr lang="en-US" sz="2400" dirty="0">
                <a:solidFill>
                  <a:schemeClr val="accent1">
                    <a:lumMod val="75000"/>
                  </a:schemeClr>
                </a:solidFill>
              </a:rPr>
              <a:t>+ 26% </a:t>
            </a:r>
            <a:r>
              <a:rPr lang="en-US" sz="2400" dirty="0" err="1">
                <a:solidFill>
                  <a:schemeClr val="accent1">
                    <a:lumMod val="75000"/>
                  </a:schemeClr>
                </a:solidFill>
              </a:rPr>
              <a:t>chấn</a:t>
            </a:r>
            <a:r>
              <a:rPr lang="en-US" sz="2400" dirty="0">
                <a:solidFill>
                  <a:schemeClr val="accent1">
                    <a:lumMod val="75000"/>
                  </a:schemeClr>
                </a:solidFill>
              </a:rPr>
              <a:t> </a:t>
            </a:r>
            <a:r>
              <a:rPr lang="en-US" sz="2400" dirty="0" err="1">
                <a:solidFill>
                  <a:schemeClr val="accent1">
                    <a:lumMod val="75000"/>
                  </a:schemeClr>
                </a:solidFill>
              </a:rPr>
              <a:t>thương</a:t>
            </a:r>
            <a:r>
              <a:rPr lang="en-US" sz="2400" dirty="0">
                <a:solidFill>
                  <a:schemeClr val="accent1">
                    <a:lumMod val="75000"/>
                  </a:schemeClr>
                </a:solidFill>
              </a:rPr>
              <a:t> </a:t>
            </a:r>
            <a:r>
              <a:rPr lang="en-US" sz="2400" dirty="0" err="1">
                <a:solidFill>
                  <a:schemeClr val="accent1">
                    <a:lumMod val="75000"/>
                  </a:schemeClr>
                </a:solidFill>
              </a:rPr>
              <a:t>đầu</a:t>
            </a:r>
            <a:r>
              <a:rPr lang="en-US" sz="2400" dirty="0">
                <a:solidFill>
                  <a:schemeClr val="accent1">
                    <a:lumMod val="75000"/>
                  </a:schemeClr>
                </a:solidFill>
              </a:rPr>
              <a:t>.</a:t>
            </a:r>
          </a:p>
          <a:p>
            <a:pPr marL="0" indent="0">
              <a:buNone/>
            </a:pPr>
            <a:r>
              <a:rPr lang="en-US" sz="2400" dirty="0">
                <a:solidFill>
                  <a:schemeClr val="accent1">
                    <a:lumMod val="75000"/>
                  </a:schemeClr>
                </a:solidFill>
              </a:rPr>
              <a:t>+ 24% </a:t>
            </a:r>
            <a:r>
              <a:rPr lang="en-US" sz="2400" dirty="0" err="1">
                <a:solidFill>
                  <a:schemeClr val="accent1">
                    <a:lumMod val="75000"/>
                  </a:schemeClr>
                </a:solidFill>
              </a:rPr>
              <a:t>chấn</a:t>
            </a:r>
            <a:r>
              <a:rPr lang="en-US" sz="2400" dirty="0">
                <a:solidFill>
                  <a:schemeClr val="accent1">
                    <a:lumMod val="75000"/>
                  </a:schemeClr>
                </a:solidFill>
              </a:rPr>
              <a:t> </a:t>
            </a:r>
            <a:r>
              <a:rPr lang="en-US" sz="2400" dirty="0" err="1">
                <a:solidFill>
                  <a:schemeClr val="accent1">
                    <a:lumMod val="75000"/>
                  </a:schemeClr>
                </a:solidFill>
              </a:rPr>
              <a:t>thương</a:t>
            </a:r>
            <a:r>
              <a:rPr lang="en-US" sz="2400" dirty="0">
                <a:solidFill>
                  <a:schemeClr val="accent1">
                    <a:lumMod val="75000"/>
                  </a:schemeClr>
                </a:solidFill>
              </a:rPr>
              <a:t> </a:t>
            </a:r>
            <a:r>
              <a:rPr lang="en-US" sz="2400" dirty="0" err="1">
                <a:solidFill>
                  <a:schemeClr val="accent1">
                    <a:lumMod val="75000"/>
                  </a:schemeClr>
                </a:solidFill>
              </a:rPr>
              <a:t>ngực</a:t>
            </a:r>
            <a:r>
              <a:rPr lang="en-US" sz="2400" dirty="0">
                <a:solidFill>
                  <a:schemeClr val="accent1">
                    <a:lumMod val="75000"/>
                  </a:schemeClr>
                </a:solidFill>
              </a:rPr>
              <a:t>.</a:t>
            </a:r>
          </a:p>
          <a:p>
            <a:pPr marL="0" indent="0">
              <a:buNone/>
            </a:pPr>
            <a:r>
              <a:rPr lang="en-US" sz="2400" dirty="0">
                <a:solidFill>
                  <a:schemeClr val="accent1">
                    <a:lumMod val="75000"/>
                  </a:schemeClr>
                </a:solidFill>
              </a:rPr>
              <a:t>+ 23% </a:t>
            </a:r>
            <a:r>
              <a:rPr lang="en-US" sz="2400" dirty="0" err="1">
                <a:solidFill>
                  <a:schemeClr val="accent1">
                    <a:lumMod val="75000"/>
                  </a:schemeClr>
                </a:solidFill>
              </a:rPr>
              <a:t>chấn</a:t>
            </a:r>
            <a:r>
              <a:rPr lang="en-US" sz="2400" dirty="0">
                <a:solidFill>
                  <a:schemeClr val="accent1">
                    <a:lumMod val="75000"/>
                  </a:schemeClr>
                </a:solidFill>
              </a:rPr>
              <a:t> </a:t>
            </a:r>
            <a:r>
              <a:rPr lang="en-US" sz="2400" dirty="0" err="1">
                <a:solidFill>
                  <a:schemeClr val="accent1">
                    <a:lumMod val="75000"/>
                  </a:schemeClr>
                </a:solidFill>
              </a:rPr>
              <a:t>thương</a:t>
            </a:r>
            <a:r>
              <a:rPr lang="en-US" sz="2400" dirty="0">
                <a:solidFill>
                  <a:schemeClr val="accent1">
                    <a:lumMod val="75000"/>
                  </a:schemeClr>
                </a:solidFill>
              </a:rPr>
              <a:t> </a:t>
            </a:r>
            <a:r>
              <a:rPr lang="en-US" sz="2400" dirty="0" err="1">
                <a:solidFill>
                  <a:schemeClr val="accent1">
                    <a:lumMod val="75000"/>
                  </a:schemeClr>
                </a:solidFill>
              </a:rPr>
              <a:t>xương</a:t>
            </a:r>
            <a:r>
              <a:rPr lang="en-US" sz="2400" dirty="0">
                <a:solidFill>
                  <a:schemeClr val="accent1">
                    <a:lumMod val="75000"/>
                  </a:schemeClr>
                </a:solidFill>
              </a:rPr>
              <a:t> </a:t>
            </a:r>
            <a:r>
              <a:rPr lang="en-US" sz="2400" dirty="0" err="1">
                <a:solidFill>
                  <a:schemeClr val="accent1">
                    <a:lumMod val="75000"/>
                  </a:schemeClr>
                </a:solidFill>
              </a:rPr>
              <a:t>dài</a:t>
            </a:r>
            <a:endParaRPr lang="en-US" sz="2400" dirty="0">
              <a:solidFill>
                <a:schemeClr val="accent1">
                  <a:lumMod val="75000"/>
                </a:schemeClr>
              </a:solidFill>
            </a:endParaRPr>
          </a:p>
        </p:txBody>
      </p:sp>
      <p:sp>
        <p:nvSpPr>
          <p:cNvPr id="4" name="TextBox 3"/>
          <p:cNvSpPr txBox="1"/>
          <p:nvPr/>
        </p:nvSpPr>
        <p:spPr>
          <a:xfrm>
            <a:off x="618186" y="5705341"/>
            <a:ext cx="10844011" cy="646331"/>
          </a:xfrm>
          <a:prstGeom prst="rect">
            <a:avLst/>
          </a:prstGeom>
          <a:noFill/>
        </p:spPr>
        <p:txBody>
          <a:bodyPr wrap="square" rtlCol="0">
            <a:spAutoFit/>
          </a:bodyPr>
          <a:lstStyle/>
          <a:p>
            <a:r>
              <a:rPr lang="en-US" dirty="0">
                <a:solidFill>
                  <a:schemeClr val="accent2">
                    <a:lumMod val="75000"/>
                  </a:schemeClr>
                </a:solidFill>
              </a:rPr>
              <a:t>1. </a:t>
            </a:r>
            <a:r>
              <a:rPr lang="en-US" dirty="0" err="1">
                <a:solidFill>
                  <a:schemeClr val="accent2">
                    <a:lumMod val="75000"/>
                  </a:schemeClr>
                </a:solidFill>
              </a:rPr>
              <a:t>Saboe</a:t>
            </a:r>
            <a:r>
              <a:rPr lang="en-US" dirty="0">
                <a:solidFill>
                  <a:schemeClr val="accent2">
                    <a:lumMod val="75000"/>
                  </a:schemeClr>
                </a:solidFill>
              </a:rPr>
              <a:t> LA, Reid DC, Davis LA, Warren SA, Grace MG. Spine trauma and associated injuries. J Trauma. 1991;31:43–8.</a:t>
            </a:r>
          </a:p>
        </p:txBody>
      </p:sp>
    </p:spTree>
    <p:extLst>
      <p:ext uri="{BB962C8B-B14F-4D97-AF65-F5344CB8AC3E}">
        <p14:creationId xmlns:p14="http://schemas.microsoft.com/office/powerpoint/2010/main" val="1783528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8232</TotalTime>
  <Words>3730</Words>
  <Application>Microsoft Office PowerPoint</Application>
  <PresentationFormat>Widescreen</PresentationFormat>
  <Paragraphs>368</Paragraphs>
  <Slides>66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MS Mincho</vt:lpstr>
      <vt:lpstr>Arial</vt:lpstr>
      <vt:lpstr>Calibri</vt:lpstr>
      <vt:lpstr>Times New Roman</vt:lpstr>
      <vt:lpstr>Wingdings</vt:lpstr>
      <vt:lpstr>Office Theme</vt:lpstr>
      <vt:lpstr>Chấn thương cột sống ngực - thắt lưng</vt:lpstr>
      <vt:lpstr>1. Tổng quan</vt:lpstr>
      <vt:lpstr>2. Dịch tễ học</vt:lpstr>
      <vt:lpstr>3. Giải phẫu</vt:lpstr>
      <vt:lpstr>Đơn vị cột sống chức năng</vt:lpstr>
      <vt:lpstr>Cột sống ngực</vt:lpstr>
      <vt:lpstr>Cột sống thắt lưng</vt:lpstr>
      <vt:lpstr>4. Nguyên nhân</vt:lpstr>
      <vt:lpstr>Gãy cột sống nên được nghĩ tới:</vt:lpstr>
      <vt:lpstr>Bỏ sót chấn thương cột sống</vt:lpstr>
      <vt:lpstr>5. Cách tiếp cận</vt:lpstr>
      <vt:lpstr>PowerPoint Presentation</vt:lpstr>
      <vt:lpstr>Phát hiện và xử trí kịp thời</vt:lpstr>
      <vt:lpstr>Đánh giá chức năng thần kinh</vt:lpstr>
      <vt:lpstr>PowerPoint Presentation</vt:lpstr>
      <vt:lpstr>Đánh giá tổn thương tủy</vt:lpstr>
      <vt:lpstr>PowerPoint Presentation</vt:lpstr>
      <vt:lpstr>PowerPoint Presentation</vt:lpstr>
      <vt:lpstr>PowerPoint Presentation</vt:lpstr>
      <vt:lpstr>Phân loại tổn thương tủy sống</vt:lpstr>
      <vt:lpstr>PowerPoint Presentation</vt:lpstr>
      <vt:lpstr>6. Hình ảnh học</vt:lpstr>
      <vt:lpstr>PowerPoint Presentation</vt:lpstr>
      <vt:lpstr>PowerPoint Presentation</vt:lpstr>
      <vt:lpstr>PowerPoint Presentation</vt:lpstr>
      <vt:lpstr>PowerPoint Presentation</vt:lpstr>
      <vt:lpstr>PowerPoint Presentation</vt:lpstr>
      <vt:lpstr>Có cần chụp MRI trong những trường hợp cấp cứu?</vt:lpstr>
      <vt:lpstr>7. Phân loại</vt:lpstr>
      <vt:lpstr>Denis (1983)</vt:lpstr>
      <vt:lpstr>Compression</vt:lpstr>
      <vt:lpstr>Burst</vt:lpstr>
      <vt:lpstr>Flexion-Distraction (Seatbelt-Type)</vt:lpstr>
      <vt:lpstr>Fracture-Dislocation</vt:lpstr>
      <vt:lpstr>AO (1994)</vt:lpstr>
      <vt:lpstr>Vaccaro (TLICS) (2005)</vt:lpstr>
      <vt:lpstr> Độ tin cậy giữa những người chẩn đoán (Inter-observer reliability)</vt:lpstr>
      <vt:lpstr>PowerPoint Presentation</vt:lpstr>
      <vt:lpstr>8. Điều trị</vt:lpstr>
      <vt:lpstr>Ngăn ngừa mất CN mô thần kinh chưa bị hủy hoại </vt:lpstr>
      <vt:lpstr>PowerPoint Presentation</vt:lpstr>
      <vt:lpstr>Tạo điều kiện phục hồi chức năng thần kinh</vt:lpstr>
      <vt:lpstr>Tái tạo và giữ vững sự ổn định của cột sống</vt:lpstr>
      <vt:lpstr>Tạo điều kiện để sớm phục hồi chức năng</vt:lpstr>
      <vt:lpstr>Chỉ định</vt:lpstr>
      <vt:lpstr>PowerPoint Presentation</vt:lpstr>
      <vt:lpstr>Bảo tồn</vt:lpstr>
      <vt:lpstr>PowerPoint Presentation</vt:lpstr>
      <vt:lpstr>Bảo tồn</vt:lpstr>
      <vt:lpstr>PowerPoint Presentation</vt:lpstr>
      <vt:lpstr>Phẫu thuật</vt:lpstr>
      <vt:lpstr>Khi nào thì phẫu thuật?</vt:lpstr>
      <vt:lpstr>Đường mổ</vt:lpstr>
      <vt:lpstr>PowerPoint Presentation</vt:lpstr>
      <vt:lpstr>So sánh 2 lối phẫu thuật trong loại gãy vỡ</vt:lpstr>
      <vt:lpstr>Kết hợp cả 2 lối phẫu thuật</vt:lpstr>
      <vt:lpstr>Phẫu thuật xâm lấn tối thiểu</vt:lpstr>
      <vt:lpstr>Vertebroplasty và Kyphoplasty</vt:lpstr>
      <vt:lpstr>Phẫu thuật xâm lấn tối thiểu qua da ở lối sau</vt:lpstr>
      <vt:lpstr> Kết luận</vt:lpstr>
      <vt:lpstr>Case Study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Chấn thương cột sống</dc:title>
  <dc:creator>Kj Bùi</dc:creator>
  <cp:lastModifiedBy>Dinh Phuong Hoai</cp:lastModifiedBy>
  <cp:revision>170</cp:revision>
  <dcterms:created xsi:type="dcterms:W3CDTF">2020-02-06T12:37:35Z</dcterms:created>
  <dcterms:modified xsi:type="dcterms:W3CDTF">2020-03-01T08:20:03Z</dcterms:modified>
</cp:coreProperties>
</file>